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24"/>
  </p:handoutMasterIdLst>
  <p:sldIdLst>
    <p:sldId id="442" r:id="rId4"/>
    <p:sldId id="443" r:id="rId5"/>
    <p:sldId id="486" r:id="rId7"/>
    <p:sldId id="444" r:id="rId8"/>
    <p:sldId id="445" r:id="rId9"/>
    <p:sldId id="484" r:id="rId10"/>
    <p:sldId id="476" r:id="rId11"/>
    <p:sldId id="485" r:id="rId12"/>
    <p:sldId id="452" r:id="rId13"/>
    <p:sldId id="478" r:id="rId14"/>
    <p:sldId id="479" r:id="rId15"/>
    <p:sldId id="465" r:id="rId16"/>
    <p:sldId id="466" r:id="rId17"/>
    <p:sldId id="481" r:id="rId18"/>
    <p:sldId id="482" r:id="rId19"/>
    <p:sldId id="483" r:id="rId20"/>
    <p:sldId id="487" r:id="rId21"/>
    <p:sldId id="469" r:id="rId22"/>
    <p:sldId id="475" r:id="rId23"/>
  </p:sldIdLst>
  <p:sldSz cx="12192000" cy="6858000"/>
  <p:notesSz cx="9144000" cy="6858000"/>
  <p:embeddedFontLst>
    <p:embeddedFont>
      <p:font typeface="DejaVu Math TeX Gyre" panose="02000503000000000000" charset="0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A89"/>
    <a:srgbClr val="0046A2"/>
    <a:srgbClr val="0C49B7"/>
    <a:srgbClr val="8C1515"/>
    <a:srgbClr val="B70031"/>
    <a:srgbClr val="6B0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7" autoAdjust="0"/>
    <p:restoredTop sz="94681"/>
  </p:normalViewPr>
  <p:slideViewPr>
    <p:cSldViewPr snapToGrid="0">
      <p:cViewPr varScale="1">
        <p:scale>
          <a:sx n="116" d="100"/>
          <a:sy n="116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36.xml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AE505-B7CA-4E96-AE4D-61AFDB83C7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12726-83B8-45B8-96BB-E4D4FAD8F0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 descr="C:/Users/133927/Desktop/温肯/ppt/logo.jpglogo"/>
          <p:cNvPicPr>
            <a:picLocks noChangeAspect="1"/>
          </p:cNvPicPr>
          <p:nvPr userDrawn="1"/>
        </p:nvPicPr>
        <p:blipFill>
          <a:blip r:embed="rId2"/>
          <a:srcRect t="8759" b="3025"/>
          <a:stretch>
            <a:fillRect/>
          </a:stretch>
        </p:blipFill>
        <p:spPr>
          <a:xfrm>
            <a:off x="10126980" y="124460"/>
            <a:ext cx="1864360" cy="63500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24765" y="6425565"/>
            <a:ext cx="32378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10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博文约礼</a:t>
            </a:r>
            <a:endParaRPr lang="en-US" altLang="zh-CN" sz="1800" dirty="0">
              <a:solidFill>
                <a:schemeClr val="accent1">
                  <a:lumMod val="10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765" y="6425565"/>
            <a:ext cx="32378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>
                    <a:lumMod val="10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博文约礼</a:t>
            </a:r>
            <a:endParaRPr lang="en-US" altLang="zh-CN" sz="1800" dirty="0">
              <a:solidFill>
                <a:schemeClr val="accent1">
                  <a:lumMod val="10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09" t="1" r="-37175" b="-24852"/>
          <a:stretch>
            <a:fillRect/>
          </a:stretch>
        </p:blipFill>
        <p:spPr>
          <a:xfrm>
            <a:off x="7609668" y="141988"/>
            <a:ext cx="5768274" cy="622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alphaModFix amt="1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alphaModFix amt="1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1B521-2E2E-41B2-9433-69364D5DDA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82D0-AAD4-45D4-BBB1-9C369370A4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1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1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hemeOverride" Target="../theme/themeOverride1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5" Type="http://schemas.openxmlformats.org/officeDocument/2006/relationships/notesSlide" Target="../notesSlides/notesSlide1.xml"/><Relationship Id="rId34" Type="http://schemas.openxmlformats.org/officeDocument/2006/relationships/slideLayout" Target="../slideLayouts/slideLayout12.xml"/><Relationship Id="rId33" Type="http://schemas.openxmlformats.org/officeDocument/2006/relationships/themeOverride" Target="../theme/themeOverride1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image" Target="../media/image4.jpeg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3.xml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5.xml"/><Relationship Id="rId1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4" b="20604"/>
          <a:stretch>
            <a:fillRect/>
          </a:stretch>
        </p:blipFill>
        <p:spPr bwMode="auto">
          <a:xfrm>
            <a:off x="0" y="2107758"/>
            <a:ext cx="12215445" cy="30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107758"/>
            <a:ext cx="12215445" cy="3023423"/>
          </a:xfrm>
          <a:prstGeom prst="rect">
            <a:avLst/>
          </a:prstGeom>
          <a:solidFill>
            <a:schemeClr val="accent1">
              <a:lumMod val="100000"/>
              <a:alpha val="81961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45318" y="6018049"/>
            <a:ext cx="5047779" cy="386080"/>
            <a:chOff x="1692267" y="6056049"/>
            <a:chExt cx="3589055" cy="386080"/>
          </a:xfrm>
        </p:grpSpPr>
        <p:sp>
          <p:nvSpPr>
            <p:cNvPr id="7" name="TextBox 14"/>
            <p:cNvSpPr txBox="1"/>
            <p:nvPr/>
          </p:nvSpPr>
          <p:spPr>
            <a:xfrm>
              <a:off x="1692267" y="6073829"/>
              <a:ext cx="83887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</a:rPr>
                <a:t>GROUP 8</a:t>
              </a:r>
              <a:endParaRPr lang="en-US" altLang="zh-CN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endParaRPr>
            </a:p>
          </p:txBody>
        </p:sp>
        <p:sp>
          <p:nvSpPr>
            <p:cNvPr id="8" name="TextBox 28"/>
            <p:cNvSpPr txBox="1"/>
            <p:nvPr/>
          </p:nvSpPr>
          <p:spPr>
            <a:xfrm>
              <a:off x="2741384" y="6056049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" name="TextBox 90"/>
            <p:cNvSpPr txBox="1"/>
            <p:nvPr/>
          </p:nvSpPr>
          <p:spPr>
            <a:xfrm>
              <a:off x="3921869" y="6073829"/>
              <a:ext cx="1359453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</a:rPr>
                <a:t>日期：</a:t>
              </a:r>
              <a:r>
                <a:rPr lang="en-US" altLang="zh-CN" b="1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</a:rPr>
                <a:t>2025/04/23</a:t>
              </a:r>
              <a:endParaRPr lang="en-US" altLang="zh-CN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endParaRPr>
            </a:p>
          </p:txBody>
        </p:sp>
      </p:grpSp>
      <p:grpSp>
        <p:nvGrpSpPr>
          <p:cNvPr id="10" name="Group 15"/>
          <p:cNvGrpSpPr/>
          <p:nvPr/>
        </p:nvGrpSpPr>
        <p:grpSpPr>
          <a:xfrm>
            <a:off x="-46891" y="2661597"/>
            <a:ext cx="12238891" cy="2237719"/>
            <a:chOff x="-1545836" y="2747122"/>
            <a:chExt cx="10844926" cy="2237719"/>
          </a:xfrm>
        </p:grpSpPr>
        <p:sp>
          <p:nvSpPr>
            <p:cNvPr id="11" name="Rectangle 9"/>
            <p:cNvSpPr/>
            <p:nvPr/>
          </p:nvSpPr>
          <p:spPr>
            <a:xfrm>
              <a:off x="-1125394" y="2747122"/>
              <a:ext cx="10257398" cy="175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5400" b="1" spc="-3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Times New Roman" panose="02020603050405020304" pitchFamily="18" charset="0"/>
                  <a:sym typeface="+mn-ea"/>
                </a:rPr>
                <a:t>MFE5210 PROJECT </a:t>
              </a:r>
              <a:endParaRPr lang="en-US" altLang="zh-CN" sz="5400" b="1" spc="-3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endParaRPr>
            </a:p>
            <a:p>
              <a:pPr lvl="0" algn="ctr">
                <a:defRPr/>
              </a:pPr>
              <a:r>
                <a:rPr lang="zh-CN" altLang="en-US" sz="5400" b="1" spc="-3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Times New Roman" panose="02020603050405020304" pitchFamily="18" charset="0"/>
                </a:rPr>
                <a:t>RSI指标在股指期货日内交易中的使用</a:t>
              </a:r>
              <a:endParaRPr lang="zh-CN" altLang="en-US" sz="5400" b="1" spc="-3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0"/>
            <p:cNvSpPr/>
            <p:nvPr/>
          </p:nvSpPr>
          <p:spPr>
            <a:xfrm>
              <a:off x="-1545836" y="4616541"/>
              <a:ext cx="10844926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 flipV="1">
            <a:off x="-46891" y="5504061"/>
            <a:ext cx="5091589" cy="13336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100000"/>
              </a:schemeClr>
            </a:solidFill>
            <a:prstDash val="solid"/>
            <a:miter lim="800000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6927850" y="5491480"/>
            <a:ext cx="5233035" cy="17145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100000"/>
              </a:schemeClr>
            </a:solidFill>
            <a:prstDash val="solid"/>
            <a:miter lim="800000"/>
          </a:ln>
          <a:effectLst/>
        </p:spPr>
      </p:cxnSp>
      <p:sp>
        <p:nvSpPr>
          <p:cNvPr id="25" name="文本框 24"/>
          <p:cNvSpPr txBox="1"/>
          <p:nvPr/>
        </p:nvSpPr>
        <p:spPr>
          <a:xfrm>
            <a:off x="4046269" y="5267324"/>
            <a:ext cx="405257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博文约礼</a:t>
            </a:r>
            <a:endParaRPr lang="zh-CN" altLang="en-US" sz="2400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9" t="-4344" r="-2255" b="-7613"/>
          <a:stretch>
            <a:fillRect/>
          </a:stretch>
        </p:blipFill>
        <p:spPr>
          <a:xfrm>
            <a:off x="1929482" y="502766"/>
            <a:ext cx="8333035" cy="1244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1" y="116633"/>
            <a:ext cx="11667615" cy="6680342"/>
            <a:chOff x="335361" y="116633"/>
            <a:chExt cx="11667615" cy="668034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3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805366" y="6428675"/>
              <a:ext cx="11976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rPr>
                <a:t>JUNE 12</a:t>
              </a:r>
              <a:r>
                <a:rPr kumimoji="0" lang="en-US" altLang="zh-CN" sz="18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rPr>
                <a:t>th</a:t>
              </a:r>
              <a:endParaRPr kumimoji="0" lang="zh-CN" altLang="en-US" sz="18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  <a:cs typeface="+mn-cs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67360" y="932180"/>
            <a:ext cx="11389360" cy="5768340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612000" rIns="108000" bIns="0" rtlCol="0" anchor="t"/>
          <a:lstStyle/>
          <a:p>
            <a:pPr indent="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None/>
            </a:pP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当RSI大于（小于）某一较大（较小）值时，认为多方（空方）力量占优的局面会有所改变。</a:t>
            </a: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marL="285750" indent="-28575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设RSI上阈值为M，则下阈值为100-M</a:t>
            </a: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marL="285750" indent="-28575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M &lt; RSI &lt; 100的区域定义为超买区，即此时多方在过去已拉升一段时间，此后空方占优的概率更大一些；</a:t>
            </a: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marL="285750" indent="-28575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Char char="•"/>
            </a:pPr>
            <a:r>
              <a:rPr lang="en-US" altLang="zh-CN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0</a:t>
            </a: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 &lt; RSI &lt; 100</a:t>
            </a:r>
            <a:r>
              <a:rPr lang="en-US" altLang="zh-CN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-M</a:t>
            </a: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的区域定义为超卖区，此时空方已经压价一段时间，此后多方占优的概率更大</a:t>
            </a: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marL="285750" indent="-28575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当</a:t>
            </a:r>
            <a:r>
              <a:rPr lang="en-US" altLang="zh-CN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 RSI&gt;M </a:t>
            </a: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时平仓并做空，当</a:t>
            </a:r>
            <a:r>
              <a:rPr lang="en-US" altLang="zh-CN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RSI&lt;100-M </a:t>
            </a: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时平仓并做多。一般M的取值为80或70。</a:t>
            </a: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indent="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None/>
            </a:pPr>
            <a:endParaRPr lang="zh-CN" altLang="en-US" kern="0" dirty="0">
              <a:solidFill>
                <a:srgbClr val="013A89"/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indent="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None/>
            </a:pPr>
            <a:endParaRPr lang="zh-CN" altLang="en-US" kern="0" dirty="0">
              <a:solidFill>
                <a:srgbClr val="013A89"/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indent="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None/>
            </a:pPr>
            <a:endParaRPr lang="zh-CN" altLang="en-US" kern="0" dirty="0">
              <a:solidFill>
                <a:srgbClr val="013A89"/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indent="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None/>
            </a:pPr>
            <a:endParaRPr lang="zh-CN" altLang="en-US" kern="0" dirty="0">
              <a:solidFill>
                <a:srgbClr val="013A89"/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indent="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None/>
            </a:pPr>
            <a:endParaRPr lang="zh-CN" altLang="en-US" kern="0" dirty="0">
              <a:solidFill>
                <a:srgbClr val="013A89"/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indent="0" algn="ctr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None/>
            </a:pPr>
            <a:r>
              <a:rPr lang="zh-CN" altLang="en-US" kern="0" dirty="0">
                <a:solidFill>
                  <a:srgbClr val="013A89"/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回测：无论是用于短线还是中长线，RSI反转策略得到的收益率均为负</a:t>
            </a:r>
            <a:endParaRPr lang="zh-CN" altLang="en-US" kern="0" dirty="0">
              <a:solidFill>
                <a:srgbClr val="013A89"/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21" name="L 形 20"/>
          <p:cNvSpPr/>
          <p:nvPr/>
        </p:nvSpPr>
        <p:spPr bwMode="auto">
          <a:xfrm rot="5400000">
            <a:off x="467360" y="933105"/>
            <a:ext cx="628535" cy="628535"/>
          </a:xfrm>
          <a:prstGeom prst="corner">
            <a:avLst>
              <a:gd name="adj1" fmla="val 11572"/>
              <a:gd name="adj2" fmla="val 11638"/>
            </a:avLst>
          </a:prstGeom>
          <a:solidFill>
            <a:schemeClr val="accent1">
              <a:lumMod val="100000"/>
            </a:schemeClr>
          </a:solidFill>
          <a:ln>
            <a:solidFill>
              <a:schemeClr val="accent1">
                <a:lumMod val="10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buSzPct val="25000"/>
              <a:defRPr/>
            </a:pPr>
            <a:endParaRPr lang="en-US" b="1" kern="0" dirty="0">
              <a:solidFill>
                <a:srgbClr val="FFFFFF"/>
              </a:solidFill>
              <a:latin typeface="Arial" panose="020B0604020202020204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74420" y="193485"/>
            <a:ext cx="4599738" cy="429895"/>
            <a:chOff x="1692" y="294"/>
            <a:chExt cx="5004" cy="933"/>
          </a:xfrm>
        </p:grpSpPr>
        <p:sp>
          <p:nvSpPr>
            <p:cNvPr id="31" name="圆角矩形 6"/>
            <p:cNvSpPr/>
            <p:nvPr/>
          </p:nvSpPr>
          <p:spPr>
            <a:xfrm>
              <a:off x="1692" y="333"/>
              <a:ext cx="5004" cy="772"/>
            </a:xfrm>
            <a:prstGeom prst="roundRect">
              <a:avLst>
                <a:gd name="adj" fmla="val 37046"/>
              </a:avLst>
            </a:prstGeom>
            <a:gradFill flip="none" rotWithShape="1">
              <a:gsLst>
                <a:gs pos="53000">
                  <a:schemeClr val="accent1">
                    <a:lumMod val="100000"/>
                  </a:schemeClr>
                </a:gs>
                <a:gs pos="950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</a:gsLst>
              <a:lin ang="20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50" y="294"/>
              <a:ext cx="4659" cy="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A5353A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传统的RSI择时策略：反转策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略</a:t>
              </a:r>
              <a:endPara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7081" r="369" b="4111"/>
          <a:stretch>
            <a:fillRect/>
          </a:stretch>
        </p:blipFill>
        <p:spPr>
          <a:xfrm>
            <a:off x="1668145" y="3879215"/>
            <a:ext cx="8526780" cy="241490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1" y="116633"/>
            <a:ext cx="11667615" cy="6680342"/>
            <a:chOff x="335361" y="116633"/>
            <a:chExt cx="11667615" cy="668034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3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805366" y="6428675"/>
              <a:ext cx="11976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rPr>
                <a:t>JUNE 12</a:t>
              </a:r>
              <a:r>
                <a:rPr kumimoji="0" lang="en-US" altLang="zh-CN" sz="18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rPr>
                <a:t>th</a:t>
              </a:r>
              <a:endParaRPr kumimoji="0" lang="zh-CN" altLang="en-US" sz="18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  <a:cs typeface="+mn-cs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67360" y="932180"/>
            <a:ext cx="11389360" cy="5768340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612000" rIns="108000" bIns="0" rtlCol="0" anchor="t"/>
          <a:lstStyle/>
          <a:p>
            <a:pPr indent="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None/>
            </a:pP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当RSI由小变大（由大变小）时，表明多方（空方）力量占优，同时认为这种趋势会延续下去。当短周期的指标上穿或下穿长周期指标时，发出买卖信号。</a:t>
            </a: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marL="285750" indent="-28575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当短周期RSI上穿（下穿）长周期RSI时，认为此时多方（空方）开始发力，价格上涨（下跌）的趋势会延续一段时间</a:t>
            </a: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  <a:p>
            <a:pPr marL="285750" indent="-285750" defTabSz="457200">
              <a:lnSpc>
                <a:spcPct val="120000"/>
              </a:lnSpc>
              <a:spcAft>
                <a:spcPts val="1200"/>
              </a:spcAft>
              <a:buClr>
                <a:srgbClr val="6B0261"/>
              </a:buClr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短期RSI上穿长期RSI叫做</a:t>
            </a:r>
            <a:r>
              <a:rPr lang="zh-CN" altLang="en-US" b="1" u="sng" kern="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黄金交叉</a:t>
            </a: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，是买入时机；短期RSI下穿长期RSI叫做</a:t>
            </a:r>
            <a:r>
              <a:rPr lang="zh-CN" altLang="en-US" b="1" u="sng" kern="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死亡交叉</a:t>
            </a:r>
            <a:r>
              <a: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，是卖出时机。常用的短周期为7，长周期为14。</a:t>
            </a: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21" name="L 形 20"/>
          <p:cNvSpPr/>
          <p:nvPr/>
        </p:nvSpPr>
        <p:spPr bwMode="auto">
          <a:xfrm rot="5400000">
            <a:off x="467360" y="932470"/>
            <a:ext cx="628535" cy="628535"/>
          </a:xfrm>
          <a:prstGeom prst="corner">
            <a:avLst>
              <a:gd name="adj1" fmla="val 11572"/>
              <a:gd name="adj2" fmla="val 11638"/>
            </a:avLst>
          </a:prstGeom>
          <a:solidFill>
            <a:schemeClr val="accent1">
              <a:lumMod val="100000"/>
            </a:schemeClr>
          </a:solidFill>
          <a:ln>
            <a:solidFill>
              <a:schemeClr val="accent1">
                <a:lumMod val="10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buSzPct val="25000"/>
              <a:defRPr/>
            </a:pPr>
            <a:endParaRPr lang="en-US" b="1" kern="0" dirty="0">
              <a:solidFill>
                <a:srgbClr val="FFFFFF"/>
              </a:solidFill>
              <a:latin typeface="Arial" panose="020B0604020202020204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74420" y="193485"/>
            <a:ext cx="4599738" cy="429895"/>
            <a:chOff x="1692" y="294"/>
            <a:chExt cx="5004" cy="933"/>
          </a:xfrm>
        </p:grpSpPr>
        <p:sp>
          <p:nvSpPr>
            <p:cNvPr id="31" name="圆角矩形 6"/>
            <p:cNvSpPr/>
            <p:nvPr/>
          </p:nvSpPr>
          <p:spPr>
            <a:xfrm>
              <a:off x="1692" y="333"/>
              <a:ext cx="5004" cy="772"/>
            </a:xfrm>
            <a:prstGeom prst="roundRect">
              <a:avLst>
                <a:gd name="adj" fmla="val 37046"/>
              </a:avLst>
            </a:prstGeom>
            <a:gradFill flip="none" rotWithShape="1">
              <a:gsLst>
                <a:gs pos="53000">
                  <a:schemeClr val="accent1">
                    <a:lumMod val="100000"/>
                  </a:schemeClr>
                </a:gs>
                <a:gs pos="950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</a:gsLst>
              <a:lin ang="20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50" y="294"/>
              <a:ext cx="4659" cy="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A5353A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传统的RSI择时策略：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趋势策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略</a:t>
              </a:r>
              <a:endPara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555" y="3879850"/>
            <a:ext cx="7636510" cy="28206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5671" y="104568"/>
            <a:ext cx="11521279" cy="693041"/>
            <a:chOff x="335361" y="116633"/>
            <a:chExt cx="11521279" cy="693041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3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5" name="文本占位符 7"/>
          <p:cNvSpPr txBox="1"/>
          <p:nvPr/>
        </p:nvSpPr>
        <p:spPr>
          <a:xfrm>
            <a:off x="5338998" y="3555258"/>
            <a:ext cx="1737440" cy="4214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800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优势结合</a:t>
            </a:r>
            <a:endParaRPr lang="zh-CN" altLang="en-US" sz="1800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16" name="iṡḻidè"/>
          <p:cNvSpPr/>
          <p:nvPr/>
        </p:nvSpPr>
        <p:spPr bwMode="auto">
          <a:xfrm flipV="1">
            <a:off x="410845" y="1115695"/>
            <a:ext cx="4614545" cy="5300980"/>
          </a:xfrm>
          <a:prstGeom prst="rect">
            <a:avLst/>
          </a:prstGeom>
          <a:noFill/>
          <a:ln w="22225" cap="flat" cmpd="sng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  <a:latin typeface="Arial" panose="020B0604020202020204"/>
              <a:ea typeface="微软雅黑 Light" panose="020B0502040204020203" pitchFamily="34" charset="-122"/>
            </a:endParaRPr>
          </a:p>
        </p:txBody>
      </p:sp>
      <p:sp>
        <p:nvSpPr>
          <p:cNvPr id="17" name="išḷîdé"/>
          <p:cNvSpPr/>
          <p:nvPr/>
        </p:nvSpPr>
        <p:spPr bwMode="auto">
          <a:xfrm flipH="1" flipV="1">
            <a:off x="7367270" y="1127760"/>
            <a:ext cx="4575810" cy="3788410"/>
          </a:xfrm>
          <a:prstGeom prst="rect">
            <a:avLst/>
          </a:prstGeom>
          <a:noFill/>
          <a:ln w="22225" cap="flat" cmpd="sng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  <a:latin typeface="Arial" panose="020B0604020202020204"/>
              <a:ea typeface="微软雅黑 Light" panose="020B0502040204020203" pitchFamily="34" charset="-122"/>
            </a:endParaRPr>
          </a:p>
        </p:txBody>
      </p:sp>
      <p:sp>
        <p:nvSpPr>
          <p:cNvPr id="18" name="ïṩlîḑê"/>
          <p:cNvSpPr/>
          <p:nvPr/>
        </p:nvSpPr>
        <p:spPr bwMode="auto">
          <a:xfrm>
            <a:off x="5048250" y="3354705"/>
            <a:ext cx="2219960" cy="635"/>
          </a:xfrm>
          <a:prstGeom prst="line">
            <a:avLst/>
          </a:prstGeom>
          <a:noFill/>
          <a:ln w="25400">
            <a:solidFill>
              <a:schemeClr val="accent1">
                <a:lumMod val="100000"/>
              </a:schemeClr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25000" lnSpcReduction="20000"/>
          </a:bodyPr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  <a:latin typeface="Arial" panose="020B0604020202020204"/>
              <a:ea typeface="微软雅黑 Light" panose="020B0502040204020203" pitchFamily="34" charset="-122"/>
            </a:endParaRPr>
          </a:p>
        </p:txBody>
      </p:sp>
      <p:sp>
        <p:nvSpPr>
          <p:cNvPr id="20" name="iSlîḋè"/>
          <p:cNvSpPr txBox="1"/>
          <p:nvPr/>
        </p:nvSpPr>
        <p:spPr>
          <a:xfrm>
            <a:off x="7896000" y="1137753"/>
            <a:ext cx="3615354" cy="499702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l">
              <a:defRPr/>
            </a:pP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新型长短期RSI择时策略</a:t>
            </a: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07960" y="1844675"/>
            <a:ext cx="4048760" cy="2847340"/>
            <a:chOff x="12294" y="2317"/>
            <a:chExt cx="6376" cy="4484"/>
          </a:xfrm>
        </p:grpSpPr>
        <p:sp>
          <p:nvSpPr>
            <p:cNvPr id="21" name="íšḷïďé"/>
            <p:cNvSpPr txBox="1"/>
            <p:nvPr/>
          </p:nvSpPr>
          <p:spPr>
            <a:xfrm>
              <a:off x="12294" y="2317"/>
              <a:ext cx="6376" cy="10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dirty="0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charset="-122"/>
                  <a:sym typeface="+mn-ea"/>
                </a:rPr>
                <a:t>采用</a:t>
              </a:r>
              <a:r>
                <a: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charset="-122"/>
                  <a:sym typeface="+mn-ea"/>
                </a:rPr>
                <a:t>长周期和短周期两条RSI，克服了传统RSI反转策略只用一条RSI的缺陷</a:t>
              </a:r>
              <a:endPara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23" name="íŝľïḑe"/>
            <p:cNvSpPr txBox="1"/>
            <p:nvPr/>
          </p:nvSpPr>
          <p:spPr>
            <a:xfrm>
              <a:off x="12294" y="4358"/>
              <a:ext cx="6370" cy="10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dirty="0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charset="-122"/>
                  <a:sym typeface="+mn-ea"/>
                </a:rPr>
                <a:t>采用绝对指标进行比较，克服了传统RSI趋势策略只比较长周期和短周期RSI相对大小的缺陷。</a:t>
              </a:r>
              <a:endParaRPr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12627" y="4433"/>
              <a:ext cx="5501" cy="0"/>
            </a:xfrm>
            <a:prstGeom prst="line">
              <a:avLst/>
            </a:prstGeom>
            <a:noFill/>
            <a:ln w="3175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/>
              <a:tailEnd type="none" w="med" len="med"/>
            </a:ln>
            <a:effectLst/>
          </p:spPr>
        </p:cxnSp>
        <p:cxnSp>
          <p:nvCxnSpPr>
            <p:cNvPr id="30" name="直接连接符 29"/>
            <p:cNvCxnSpPr/>
            <p:nvPr/>
          </p:nvCxnSpPr>
          <p:spPr>
            <a:xfrm>
              <a:off x="12627" y="6801"/>
              <a:ext cx="5501" cy="0"/>
            </a:xfrm>
            <a:prstGeom prst="line">
              <a:avLst/>
            </a:prstGeom>
            <a:noFill/>
            <a:ln w="3175" cap="rnd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/>
              <a:tailEnd type="none" w="med" len="med"/>
            </a:ln>
            <a:effectLst/>
          </p:spPr>
        </p:cxnSp>
      </p:grpSp>
      <p:sp>
        <p:nvSpPr>
          <p:cNvPr id="32" name="íšḻiḓê"/>
          <p:cNvSpPr txBox="1"/>
          <p:nvPr/>
        </p:nvSpPr>
        <p:spPr>
          <a:xfrm>
            <a:off x="681264" y="1137753"/>
            <a:ext cx="3615354" cy="499702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>
              <a:defRPr/>
            </a:pPr>
            <a:r>
              <a:rPr 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传统RSI反转策略的缺点</a:t>
            </a:r>
            <a:endParaRPr lang="en-US" sz="22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33" name="îṡľíḓé"/>
          <p:cNvSpPr txBox="1"/>
          <p:nvPr/>
        </p:nvSpPr>
        <p:spPr>
          <a:xfrm>
            <a:off x="501015" y="1637665"/>
            <a:ext cx="3976370" cy="66167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sz="16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只利用单独周期的RSI指标。虽然短期RSI处于超卖区，但可能较长期的RSI处于买区，此时做空只能在短线获得很少的盈利，在较长线则很可能亏损. 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34" name="işḻîḓe"/>
          <p:cNvSpPr txBox="1"/>
          <p:nvPr/>
        </p:nvSpPr>
        <p:spPr>
          <a:xfrm>
            <a:off x="640624" y="3653363"/>
            <a:ext cx="3615354" cy="499702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>
              <a:defRPr/>
            </a:pP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传统RSI趋势策略的缺</a:t>
            </a: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点</a:t>
            </a:r>
            <a:endParaRPr lang="zh-CN" altLang="en-US" sz="22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35" name="iś1iďè"/>
          <p:cNvSpPr txBox="1"/>
          <p:nvPr/>
        </p:nvSpPr>
        <p:spPr>
          <a:xfrm>
            <a:off x="466725" y="4152900"/>
            <a:ext cx="3969385" cy="66167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sz="16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黄金交叉和死亡交叉的滞后性较强，往往是上涨了一段时间才出现黄金交叉，此时距离下次反转为时不多，所以获利空间小。同时，黄金交叉和死亡交叉只考虑了长短周期RSI的相对大小，而没有考虑RSI本身的绝对大小. 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  <a:p>
            <a:pPr algn="l">
              <a:lnSpc>
                <a:spcPct val="150000"/>
              </a:lnSpc>
              <a:defRPr/>
            </a:pP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44" name="îṣḻíḍè"/>
          <p:cNvSpPr/>
          <p:nvPr/>
        </p:nvSpPr>
        <p:spPr>
          <a:xfrm>
            <a:off x="4398162" y="1471152"/>
            <a:ext cx="421488" cy="421486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</a:schemeClr>
          </a:solidFill>
          <a:ln w="57150" cap="flat">
            <a:solidFill>
              <a:sysClr val="window" lastClr="FFFFFF"/>
            </a:solidFill>
            <a:miter lim="400000"/>
          </a:ln>
          <a:effectLst/>
        </p:spPr>
        <p:txBody>
          <a:bodyPr wrap="none" lIns="0" tIns="0" rIns="0" bIns="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800" b="1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Q1</a:t>
            </a:r>
            <a:endParaRPr lang="en-US" altLang="zh-CN" sz="1800" b="1" dirty="0">
              <a:solidFill>
                <a:prstClr val="white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45" name="iṡḻíḋe"/>
          <p:cNvSpPr/>
          <p:nvPr/>
        </p:nvSpPr>
        <p:spPr>
          <a:xfrm>
            <a:off x="7474271" y="1876917"/>
            <a:ext cx="421488" cy="421486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</a:schemeClr>
          </a:solidFill>
          <a:ln w="57150" cap="flat">
            <a:solidFill>
              <a:sysClr val="window" lastClr="FFFFFF"/>
            </a:solidFill>
            <a:miter lim="400000"/>
          </a:ln>
          <a:effectLst/>
        </p:spPr>
        <p:txBody>
          <a:bodyPr wrap="none" lIns="0" tIns="0" rIns="0" bIns="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800" b="1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A1</a:t>
            </a:r>
            <a:endParaRPr lang="en-US" altLang="zh-CN" sz="1800" b="1" dirty="0">
              <a:solidFill>
                <a:prstClr val="white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46" name="íşḷíḓé"/>
          <p:cNvSpPr/>
          <p:nvPr/>
        </p:nvSpPr>
        <p:spPr>
          <a:xfrm>
            <a:off x="4373397" y="4301929"/>
            <a:ext cx="421488" cy="421486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</a:schemeClr>
          </a:solidFill>
          <a:ln w="57150" cap="flat">
            <a:solidFill>
              <a:sysClr val="window" lastClr="FFFFFF"/>
            </a:solidFill>
            <a:miter lim="400000"/>
          </a:ln>
          <a:effectLst/>
        </p:spPr>
        <p:txBody>
          <a:bodyPr wrap="none" lIns="0" tIns="0" rIns="0" bIns="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800" b="1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Q2</a:t>
            </a:r>
            <a:endParaRPr lang="en-US" altLang="zh-CN" sz="1800" b="1" dirty="0">
              <a:solidFill>
                <a:prstClr val="white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47" name="îšḻïdé"/>
          <p:cNvSpPr/>
          <p:nvPr/>
        </p:nvSpPr>
        <p:spPr>
          <a:xfrm>
            <a:off x="7434266" y="3260529"/>
            <a:ext cx="421488" cy="421486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0"/>
            </a:schemeClr>
          </a:solidFill>
          <a:ln w="57150" cap="flat">
            <a:solidFill>
              <a:sysClr val="window" lastClr="FFFFFF"/>
            </a:solidFill>
            <a:miter lim="400000"/>
          </a:ln>
          <a:effectLst/>
        </p:spPr>
        <p:txBody>
          <a:bodyPr wrap="none" lIns="0" tIns="0" rIns="0" bIns="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800" b="1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A2</a:t>
            </a:r>
            <a:endParaRPr lang="en-US" altLang="zh-CN" sz="1800" b="1" dirty="0">
              <a:solidFill>
                <a:prstClr val="white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27760" y="199835"/>
            <a:ext cx="4599738" cy="429895"/>
            <a:chOff x="1692" y="294"/>
            <a:chExt cx="5004" cy="933"/>
          </a:xfrm>
        </p:grpSpPr>
        <p:sp>
          <p:nvSpPr>
            <p:cNvPr id="11" name="圆角矩形 6"/>
            <p:cNvSpPr/>
            <p:nvPr/>
          </p:nvSpPr>
          <p:spPr>
            <a:xfrm>
              <a:off x="1692" y="333"/>
              <a:ext cx="5004" cy="772"/>
            </a:xfrm>
            <a:prstGeom prst="roundRect">
              <a:avLst>
                <a:gd name="adj" fmla="val 37046"/>
              </a:avLst>
            </a:prstGeom>
            <a:gradFill flip="none" rotWithShape="1">
              <a:gsLst>
                <a:gs pos="53000">
                  <a:schemeClr val="accent1">
                    <a:lumMod val="100000"/>
                  </a:schemeClr>
                </a:gs>
                <a:gs pos="950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</a:gsLst>
              <a:lin ang="20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50" y="294"/>
              <a:ext cx="4659" cy="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A5353A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改进：新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型长短期RSI择时策略</a:t>
              </a:r>
              <a:endPara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21" name="组合 20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3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23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533900" y="1057275"/>
            <a:ext cx="2211070" cy="645637"/>
            <a:chOff x="5927" y="1488"/>
            <a:chExt cx="4024" cy="1353"/>
          </a:xfrm>
        </p:grpSpPr>
        <p:sp>
          <p:nvSpPr>
            <p:cNvPr id="6" name="圆角矩形 5"/>
            <p:cNvSpPr/>
            <p:nvPr/>
          </p:nvSpPr>
          <p:spPr>
            <a:xfrm>
              <a:off x="5927" y="1488"/>
              <a:ext cx="4024" cy="1353"/>
            </a:xfrm>
            <a:prstGeom prst="roundRect">
              <a:avLst/>
            </a:prstGeom>
            <a:solidFill>
              <a:srgbClr val="013A89"/>
            </a:solidFill>
            <a:ln w="12700" cap="flat" cmpd="sng" algn="ctr">
              <a:solidFill>
                <a:srgbClr val="013A89"/>
              </a:solidFill>
              <a:prstDash val="solid"/>
              <a:miter lim="800000"/>
            </a:ln>
          </p:spPr>
          <p:txBody>
            <a:bodyPr rtlCol="0" anchor="ctr"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63" y="1488"/>
              <a:ext cx="3153" cy="1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计算短期</a:t>
              </a:r>
              <a:r>
                <a:rPr lang="en-US" altLang="zh-CN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K</a:t>
              </a:r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线和长期</a:t>
              </a:r>
              <a:r>
                <a:rPr lang="en-US" altLang="zh-CN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K</a:t>
              </a:r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线的</a:t>
              </a:r>
              <a:r>
                <a:rPr lang="en-US" altLang="zh-CN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RSI</a:t>
              </a:r>
              <a:endParaRPr lang="en-US" altLang="zh-CN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34535" y="2073910"/>
            <a:ext cx="2210435" cy="1043940"/>
            <a:chOff x="5725" y="3513"/>
            <a:chExt cx="4428" cy="1934"/>
          </a:xfrm>
        </p:grpSpPr>
        <p:sp>
          <p:nvSpPr>
            <p:cNvPr id="8" name="菱形 7"/>
            <p:cNvSpPr/>
            <p:nvPr/>
          </p:nvSpPr>
          <p:spPr>
            <a:xfrm>
              <a:off x="5725" y="3513"/>
              <a:ext cx="4428" cy="1934"/>
            </a:xfrm>
            <a:prstGeom prst="diamond">
              <a:avLst/>
            </a:prstGeom>
            <a:solidFill>
              <a:srgbClr val="8C1515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13" y="4139"/>
              <a:ext cx="3153" cy="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多空</a:t>
              </a:r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强弱？</a:t>
              </a:r>
              <a:endParaRPr lang="zh-CN" altLang="en-US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42415" y="3053080"/>
            <a:ext cx="2209800" cy="752475"/>
            <a:chOff x="5927" y="1488"/>
            <a:chExt cx="4024" cy="1353"/>
          </a:xfrm>
        </p:grpSpPr>
        <p:sp>
          <p:nvSpPr>
            <p:cNvPr id="14" name="圆角矩形 13"/>
            <p:cNvSpPr/>
            <p:nvPr/>
          </p:nvSpPr>
          <p:spPr>
            <a:xfrm>
              <a:off x="5927" y="1488"/>
              <a:ext cx="4024" cy="1353"/>
            </a:xfrm>
            <a:prstGeom prst="roundRect">
              <a:avLst/>
            </a:prstGeom>
            <a:solidFill>
              <a:srgbClr val="013A89"/>
            </a:solidFill>
            <a:ln w="12700" cap="flat" cmpd="sng" algn="ctr">
              <a:solidFill>
                <a:srgbClr val="013A89"/>
              </a:solidFill>
              <a:prstDash val="solid"/>
              <a:miter lim="800000"/>
            </a:ln>
          </p:spPr>
          <p:txBody>
            <a:bodyPr rtlCol="0" anchor="ctr"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363" y="1525"/>
              <a:ext cx="3153" cy="1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以下一根短期</a:t>
              </a:r>
              <a:r>
                <a:rPr lang="en-US" altLang="zh-CN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K</a:t>
              </a:r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线开盘价</a:t>
              </a:r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做空</a:t>
              </a:r>
              <a:endParaRPr lang="zh-CN" altLang="en-US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39660" y="3065145"/>
            <a:ext cx="2211070" cy="695465"/>
            <a:chOff x="5927" y="1488"/>
            <a:chExt cx="4024" cy="1353"/>
          </a:xfrm>
        </p:grpSpPr>
        <p:sp>
          <p:nvSpPr>
            <p:cNvPr id="19" name="圆角矩形 18"/>
            <p:cNvSpPr/>
            <p:nvPr/>
          </p:nvSpPr>
          <p:spPr>
            <a:xfrm>
              <a:off x="5927" y="1488"/>
              <a:ext cx="4024" cy="1353"/>
            </a:xfrm>
            <a:prstGeom prst="roundRect">
              <a:avLst/>
            </a:prstGeom>
            <a:solidFill>
              <a:srgbClr val="013A89"/>
            </a:solidFill>
            <a:ln w="12700" cap="flat" cmpd="sng" algn="ctr">
              <a:solidFill>
                <a:srgbClr val="013A89"/>
              </a:solidFill>
              <a:prstDash val="solid"/>
              <a:miter lim="800000"/>
            </a:ln>
          </p:spPr>
          <p:txBody>
            <a:bodyPr rtlCol="0" anchor="ctr"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363" y="1537"/>
              <a:ext cx="3153" cy="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以下一根短期</a:t>
              </a:r>
              <a:r>
                <a:rPr lang="en-US" altLang="zh-CN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K</a:t>
              </a:r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线开盘价做</a:t>
              </a:r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多</a:t>
              </a:r>
              <a:endParaRPr lang="zh-CN" altLang="en-US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485900" y="4288790"/>
            <a:ext cx="2210435" cy="1043940"/>
            <a:chOff x="5725" y="3513"/>
            <a:chExt cx="4428" cy="1934"/>
          </a:xfrm>
        </p:grpSpPr>
        <p:sp>
          <p:nvSpPr>
            <p:cNvPr id="33" name="菱形 32"/>
            <p:cNvSpPr/>
            <p:nvPr/>
          </p:nvSpPr>
          <p:spPr>
            <a:xfrm>
              <a:off x="5725" y="3513"/>
              <a:ext cx="4428" cy="1934"/>
            </a:xfrm>
            <a:prstGeom prst="diamond">
              <a:avLst/>
            </a:prstGeom>
            <a:solidFill>
              <a:srgbClr val="8C1515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613" y="4139"/>
              <a:ext cx="3153" cy="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止盈止</a:t>
              </a:r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损？</a:t>
              </a:r>
              <a:endParaRPr lang="zh-CN" altLang="en-US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39660" y="4292600"/>
            <a:ext cx="2210435" cy="1043940"/>
            <a:chOff x="5725" y="3513"/>
            <a:chExt cx="4428" cy="1934"/>
          </a:xfrm>
        </p:grpSpPr>
        <p:sp>
          <p:nvSpPr>
            <p:cNvPr id="36" name="菱形 35"/>
            <p:cNvSpPr/>
            <p:nvPr/>
          </p:nvSpPr>
          <p:spPr>
            <a:xfrm>
              <a:off x="5725" y="3513"/>
              <a:ext cx="4428" cy="1934"/>
            </a:xfrm>
            <a:prstGeom prst="diamond">
              <a:avLst/>
            </a:prstGeom>
            <a:solidFill>
              <a:srgbClr val="8C1515"/>
            </a:solidFill>
            <a:ln w="12700" cap="flat" cmpd="sng" algn="ctr">
              <a:noFill/>
              <a:prstDash val="solid"/>
              <a:miter lim="800000"/>
            </a:ln>
          </p:spPr>
          <p:txBody>
            <a:bodyPr rtlCol="0" anchor="ctr"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810" y="4139"/>
              <a:ext cx="3153" cy="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止盈止损？</a:t>
              </a:r>
              <a:endParaRPr lang="zh-CN" altLang="en-US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411980" y="5641975"/>
            <a:ext cx="2616200" cy="786765"/>
            <a:chOff x="5927" y="1488"/>
            <a:chExt cx="4024" cy="1353"/>
          </a:xfrm>
        </p:grpSpPr>
        <p:sp>
          <p:nvSpPr>
            <p:cNvPr id="41" name="圆角矩形 40"/>
            <p:cNvSpPr/>
            <p:nvPr/>
          </p:nvSpPr>
          <p:spPr>
            <a:xfrm>
              <a:off x="5927" y="1488"/>
              <a:ext cx="4024" cy="1353"/>
            </a:xfrm>
            <a:prstGeom prst="roundRect">
              <a:avLst/>
            </a:prstGeom>
            <a:solidFill>
              <a:srgbClr val="013A89"/>
            </a:solidFill>
            <a:ln w="12700" cap="flat" cmpd="sng" algn="ctr">
              <a:solidFill>
                <a:srgbClr val="013A89"/>
              </a:solidFill>
              <a:prstDash val="solid"/>
              <a:miter lim="800000"/>
            </a:ln>
          </p:spPr>
          <p:txBody>
            <a:bodyPr rtlCol="0" anchor="ctr"/>
            <a:p>
              <a:pPr algn="ctr"/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363" y="1594"/>
              <a:ext cx="3153" cy="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当日收盘平仓（或止盈止损</a:t>
              </a:r>
              <a:r>
                <a:rPr lang="zh-CN">
                  <a:solidFill>
                    <a:schemeClr val="bg1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平仓）</a:t>
              </a:r>
              <a:endParaRPr lang="zh-CN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cxnSp>
        <p:nvCxnSpPr>
          <p:cNvPr id="43" name="直接箭头连接符 42"/>
          <p:cNvCxnSpPr/>
          <p:nvPr/>
        </p:nvCxnSpPr>
        <p:spPr>
          <a:xfrm>
            <a:off x="5639435" y="1741170"/>
            <a:ext cx="0" cy="294640"/>
          </a:xfrm>
          <a:prstGeom prst="straightConnector1">
            <a:avLst/>
          </a:prstGeom>
          <a:ln w="19050">
            <a:solidFill>
              <a:srgbClr val="013A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674620" y="2600960"/>
            <a:ext cx="0" cy="434340"/>
          </a:xfrm>
          <a:prstGeom prst="straightConnector1">
            <a:avLst/>
          </a:prstGeom>
          <a:ln w="19050">
            <a:solidFill>
              <a:srgbClr val="013A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endCxn id="8" idx="1"/>
          </p:cNvCxnSpPr>
          <p:nvPr/>
        </p:nvCxnSpPr>
        <p:spPr>
          <a:xfrm>
            <a:off x="2689225" y="2595880"/>
            <a:ext cx="184531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6744970" y="2600325"/>
            <a:ext cx="184531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8604885" y="2595880"/>
            <a:ext cx="0" cy="434340"/>
          </a:xfrm>
          <a:prstGeom prst="straightConnector1">
            <a:avLst/>
          </a:prstGeom>
          <a:ln w="19050">
            <a:solidFill>
              <a:srgbClr val="013A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2590800" y="3823335"/>
            <a:ext cx="0" cy="434340"/>
          </a:xfrm>
          <a:prstGeom prst="straightConnector1">
            <a:avLst/>
          </a:prstGeom>
          <a:ln w="19050">
            <a:solidFill>
              <a:srgbClr val="013A89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36" idx="0"/>
          </p:cNvCxnSpPr>
          <p:nvPr/>
        </p:nvCxnSpPr>
        <p:spPr>
          <a:xfrm>
            <a:off x="8545195" y="3766185"/>
            <a:ext cx="0" cy="526415"/>
          </a:xfrm>
          <a:prstGeom prst="straightConnector1">
            <a:avLst/>
          </a:prstGeom>
          <a:ln w="19050">
            <a:solidFill>
              <a:srgbClr val="013A89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endCxn id="36" idx="1"/>
          </p:cNvCxnSpPr>
          <p:nvPr/>
        </p:nvCxnSpPr>
        <p:spPr>
          <a:xfrm>
            <a:off x="3696335" y="4810760"/>
            <a:ext cx="3743325" cy="38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640070" y="4814570"/>
            <a:ext cx="0" cy="831215"/>
          </a:xfrm>
          <a:prstGeom prst="straightConnector1">
            <a:avLst/>
          </a:prstGeom>
          <a:ln w="19050">
            <a:solidFill>
              <a:srgbClr val="013A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2591435" y="5337810"/>
            <a:ext cx="0" cy="74993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2590800" y="6092825"/>
            <a:ext cx="1695450" cy="0"/>
          </a:xfrm>
          <a:prstGeom prst="straightConnector1">
            <a:avLst/>
          </a:prstGeom>
          <a:ln w="19050">
            <a:solidFill>
              <a:srgbClr val="013A89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545830" y="5354320"/>
            <a:ext cx="0" cy="74993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>
            <a:off x="7028180" y="6139815"/>
            <a:ext cx="1520190" cy="0"/>
          </a:xfrm>
          <a:prstGeom prst="straightConnector1">
            <a:avLst/>
          </a:prstGeom>
          <a:ln w="19050">
            <a:solidFill>
              <a:srgbClr val="013A89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2846705" y="2005330"/>
            <a:ext cx="1958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短期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RSI&gt;100-S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长期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RSI&gt;100-L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883400" y="1977390"/>
            <a:ext cx="1958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短期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RSI &gt; S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长期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RSI &gt; L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090035" y="4429760"/>
            <a:ext cx="83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6391275" y="4391025"/>
            <a:ext cx="83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059305" y="5528310"/>
            <a:ext cx="83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8597900" y="5528310"/>
            <a:ext cx="83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907149" y="199835"/>
            <a:ext cx="5040041" cy="429895"/>
            <a:chOff x="1452" y="294"/>
            <a:chExt cx="5483" cy="933"/>
          </a:xfrm>
        </p:grpSpPr>
        <p:sp>
          <p:nvSpPr>
            <p:cNvPr id="63" name="圆角矩形 6"/>
            <p:cNvSpPr/>
            <p:nvPr/>
          </p:nvSpPr>
          <p:spPr>
            <a:xfrm>
              <a:off x="1692" y="333"/>
              <a:ext cx="5004" cy="772"/>
            </a:xfrm>
            <a:prstGeom prst="roundRect">
              <a:avLst>
                <a:gd name="adj" fmla="val 37046"/>
              </a:avLst>
            </a:prstGeom>
            <a:gradFill flip="none" rotWithShape="1">
              <a:gsLst>
                <a:gs pos="53000">
                  <a:schemeClr val="accent1">
                    <a:lumMod val="100000"/>
                  </a:schemeClr>
                </a:gs>
                <a:gs pos="950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</a:gsLst>
              <a:lin ang="20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52" y="294"/>
              <a:ext cx="5483" cy="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A5353A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新型长短期RSI择时策略：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模型思路</a:t>
              </a:r>
              <a:endPara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5671" y="122983"/>
            <a:ext cx="11521279" cy="693041"/>
            <a:chOff x="335361" y="116633"/>
            <a:chExt cx="11521279" cy="693041"/>
          </a:xfrm>
        </p:grpSpPr>
        <p:grpSp>
          <p:nvGrpSpPr>
            <p:cNvPr id="21" name="组合 20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3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23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07415" y="200025"/>
            <a:ext cx="3665855" cy="429895"/>
            <a:chOff x="1452" y="294"/>
            <a:chExt cx="5483" cy="933"/>
          </a:xfrm>
        </p:grpSpPr>
        <p:sp>
          <p:nvSpPr>
            <p:cNvPr id="63" name="圆角矩形 6"/>
            <p:cNvSpPr/>
            <p:nvPr/>
          </p:nvSpPr>
          <p:spPr>
            <a:xfrm>
              <a:off x="1692" y="333"/>
              <a:ext cx="5004" cy="772"/>
            </a:xfrm>
            <a:prstGeom prst="roundRect">
              <a:avLst>
                <a:gd name="adj" fmla="val 37046"/>
              </a:avLst>
            </a:prstGeom>
            <a:gradFill flip="none" rotWithShape="1">
              <a:gsLst>
                <a:gs pos="53000">
                  <a:schemeClr val="accent1">
                    <a:lumMod val="100000"/>
                  </a:schemeClr>
                </a:gs>
                <a:gs pos="950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</a:gsLst>
              <a:lin ang="20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52" y="294"/>
              <a:ext cx="5483" cy="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A5353A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模型参数与回测结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果</a:t>
              </a:r>
              <a:endPara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62305" y="1529080"/>
          <a:ext cx="3666490" cy="357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245"/>
                <a:gridCol w="1833245"/>
              </a:tblGrid>
              <a:tr h="397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回测参数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参数取值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长K线周期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15min</a:t>
                      </a:r>
                      <a:endParaRPr lang="en-US" altLang="zh-CN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短K线周期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5min</a:t>
                      </a:r>
                      <a:endParaRPr lang="en-US" altLang="zh-CN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RSI</a:t>
                      </a: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计算周期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11</a:t>
                      </a:r>
                      <a:endParaRPr lang="en-US" altLang="zh-CN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交易成本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2/10000</a:t>
                      </a:r>
                      <a:endParaRPr lang="en-US" altLang="zh-CN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止盈比例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2%</a:t>
                      </a:r>
                      <a:endParaRPr lang="en-US" altLang="zh-CN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止损比例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2%</a:t>
                      </a:r>
                      <a:endParaRPr lang="en-US" altLang="zh-CN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收益计算方式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复利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</a:tr>
              <a:tr h="3975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交易时段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10:00-14:45</a:t>
                      </a:r>
                      <a:endParaRPr lang="en-US" altLang="zh-CN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5992495" y="1436370"/>
          <a:ext cx="48133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690"/>
                <a:gridCol w="3229610"/>
              </a:tblGrid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指标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RSI</a:t>
                      </a: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择时策略（沪深</a:t>
                      </a:r>
                      <a:r>
                        <a:rPr lang="en-US" altLang="zh-CN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300</a:t>
                      </a: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期货）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 年化收益率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18.43%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 累计收益率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1153.09%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 最大回撤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-18.35%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 胜率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38.30%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平均盈利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0.47%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平均亏损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-0.28%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盈亏比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1.05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总交易次数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7530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多头交易占比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42.7%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</a:rPr>
                        <a:t>平均持仓时间</a:t>
                      </a:r>
                      <a:endParaRPr lang="zh-CN" altLang="en-US">
                        <a:latin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2.12小时</a:t>
                      </a:r>
                      <a:endParaRPr lang="zh-CN" altLang="en-US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5671" y="122983"/>
            <a:ext cx="11667615" cy="6680342"/>
            <a:chOff x="335361" y="116633"/>
            <a:chExt cx="11667615" cy="6680342"/>
          </a:xfrm>
        </p:grpSpPr>
        <p:grpSp>
          <p:nvGrpSpPr>
            <p:cNvPr id="21" name="组合 20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3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23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805366" y="6428675"/>
              <a:ext cx="11976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rPr>
                <a:t>JUNE 12</a:t>
              </a:r>
              <a:r>
                <a:rPr kumimoji="0" lang="en-US" altLang="zh-CN" sz="18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rPr>
                <a:t>th</a:t>
              </a:r>
              <a:endParaRPr kumimoji="0" lang="zh-CN" altLang="en-US" sz="18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07415" y="200025"/>
            <a:ext cx="3665855" cy="429895"/>
            <a:chOff x="1452" y="294"/>
            <a:chExt cx="5483" cy="933"/>
          </a:xfrm>
        </p:grpSpPr>
        <p:sp>
          <p:nvSpPr>
            <p:cNvPr id="63" name="圆角矩形 6"/>
            <p:cNvSpPr/>
            <p:nvPr/>
          </p:nvSpPr>
          <p:spPr>
            <a:xfrm>
              <a:off x="1692" y="333"/>
              <a:ext cx="5004" cy="772"/>
            </a:xfrm>
            <a:prstGeom prst="roundRect">
              <a:avLst>
                <a:gd name="adj" fmla="val 37046"/>
              </a:avLst>
            </a:prstGeom>
            <a:gradFill flip="none" rotWithShape="1">
              <a:gsLst>
                <a:gs pos="53000">
                  <a:schemeClr val="accent1">
                    <a:lumMod val="100000"/>
                  </a:schemeClr>
                </a:gs>
                <a:gs pos="950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</a:gsLst>
              <a:lin ang="20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52" y="294"/>
              <a:ext cx="5483" cy="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A5353A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模型参数与回测结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果</a:t>
              </a:r>
              <a:endPara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921385"/>
            <a:ext cx="11767820" cy="2941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" y="3863340"/>
            <a:ext cx="11767820" cy="296989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5671" y="122983"/>
            <a:ext cx="11521279" cy="693041"/>
            <a:chOff x="335361" y="116633"/>
            <a:chExt cx="11521279" cy="693041"/>
          </a:xfrm>
        </p:grpSpPr>
        <p:grpSp>
          <p:nvGrpSpPr>
            <p:cNvPr id="21" name="组合 20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3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23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07415" y="200025"/>
            <a:ext cx="3665855" cy="429895"/>
            <a:chOff x="1452" y="294"/>
            <a:chExt cx="5483" cy="933"/>
          </a:xfrm>
        </p:grpSpPr>
        <p:sp>
          <p:nvSpPr>
            <p:cNvPr id="63" name="圆角矩形 6"/>
            <p:cNvSpPr/>
            <p:nvPr/>
          </p:nvSpPr>
          <p:spPr>
            <a:xfrm>
              <a:off x="1692" y="333"/>
              <a:ext cx="5004" cy="772"/>
            </a:xfrm>
            <a:prstGeom prst="roundRect">
              <a:avLst>
                <a:gd name="adj" fmla="val 37046"/>
              </a:avLst>
            </a:prstGeom>
            <a:gradFill flip="none" rotWithShape="1">
              <a:gsLst>
                <a:gs pos="53000">
                  <a:schemeClr val="accent1">
                    <a:lumMod val="100000"/>
                  </a:schemeClr>
                </a:gs>
                <a:gs pos="950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</a:gsLst>
              <a:lin ang="20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52" y="294"/>
              <a:ext cx="5483" cy="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A5353A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模型参数与回测结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果</a:t>
              </a:r>
              <a:endPara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1261110"/>
            <a:ext cx="11750040" cy="44843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7" b="20351"/>
          <a:stretch>
            <a:fillRect/>
          </a:stretch>
        </p:blipFill>
        <p:spPr>
          <a:xfrm>
            <a:off x="0" y="3477"/>
            <a:ext cx="12192000" cy="30732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" y="-4272"/>
            <a:ext cx="12191997" cy="3106667"/>
          </a:xfrm>
          <a:prstGeom prst="rect">
            <a:avLst/>
          </a:prstGeom>
          <a:solidFill>
            <a:schemeClr val="accent1">
              <a:lumMod val="100000"/>
              <a:alpha val="8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013A89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占位符 8"/>
          <p:cNvSpPr txBox="1"/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标题 4"/>
          <p:cNvSpPr txBox="1"/>
          <p:nvPr/>
        </p:nvSpPr>
        <p:spPr>
          <a:xfrm>
            <a:off x="4763135" y="4375150"/>
            <a:ext cx="7428865" cy="64897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lt"/>
              </a:rPr>
              <a:t>前端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lt"/>
              </a:rPr>
              <a:t>GUI 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 </a:t>
            </a:r>
            <a:endParaRPr lang="en-US" altLang="zh-CN" sz="4000" b="1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719865" y="5207360"/>
            <a:ext cx="4752528" cy="0"/>
          </a:xfrm>
          <a:prstGeom prst="line">
            <a:avLst/>
          </a:prstGeom>
          <a:noFill/>
          <a:ln w="28575" cap="flat" cmpd="sng" algn="ctr">
            <a:solidFill>
              <a:schemeClr val="accent1">
                <a:lumMod val="10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5250253" y="2386575"/>
            <a:ext cx="13004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04</a:t>
            </a:r>
            <a:endParaRPr lang="en-US" altLang="zh-CN" sz="8800" b="1" dirty="0">
              <a:solidFill>
                <a:prstClr val="white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8211" y="114728"/>
            <a:ext cx="11521279" cy="693041"/>
            <a:chOff x="335361" y="116633"/>
            <a:chExt cx="11521279" cy="693041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4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4486275"/>
            <a:ext cx="5592445" cy="21323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845820"/>
            <a:ext cx="5592445" cy="36010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05" y="855980"/>
            <a:ext cx="5591810" cy="5687695"/>
          </a:xfrm>
          <a:prstGeom prst="rect">
            <a:avLst/>
          </a:prstGeom>
        </p:spPr>
      </p:pic>
      <p:sp>
        <p:nvSpPr>
          <p:cNvPr id="31" name="圆角矩形 6"/>
          <p:cNvSpPr/>
          <p:nvPr/>
        </p:nvSpPr>
        <p:spPr>
          <a:xfrm>
            <a:off x="1074420" y="211455"/>
            <a:ext cx="3177540" cy="490220"/>
          </a:xfrm>
          <a:prstGeom prst="roundRect">
            <a:avLst>
              <a:gd name="adj" fmla="val 37046"/>
            </a:avLst>
          </a:prstGeom>
          <a:gradFill flip="none" rotWithShape="1">
            <a:gsLst>
              <a:gs pos="53000">
                <a:schemeClr val="accent1">
                  <a:lumMod val="100000"/>
                </a:schemeClr>
              </a:gs>
              <a:gs pos="95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20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70710" y="177528"/>
            <a:ext cx="318228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rgbClr val="A5353A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rPr>
              <a:t>基于 Gradio</a:t>
            </a:r>
            <a:r>
              <a: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rPr>
              <a:t>的回测</a:t>
            </a:r>
            <a:r>
              <a: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rPr>
              <a:t>平台</a:t>
            </a:r>
            <a:endParaRPr kumimoji="0" lang="zh-CN" altLang="en-US" sz="2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4" b="20604"/>
          <a:stretch>
            <a:fillRect/>
          </a:stretch>
        </p:blipFill>
        <p:spPr bwMode="auto">
          <a:xfrm>
            <a:off x="0" y="2107758"/>
            <a:ext cx="12215445" cy="30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107758"/>
            <a:ext cx="12215445" cy="3023423"/>
          </a:xfrm>
          <a:prstGeom prst="rect">
            <a:avLst/>
          </a:prstGeom>
          <a:solidFill>
            <a:schemeClr val="accent1">
              <a:lumMod val="100000"/>
              <a:alpha val="81961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3245485" y="6035675"/>
            <a:ext cx="4439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Group 8</a:t>
            </a:r>
            <a:r>
              <a:rPr lang="zh-CN" altLang="en-US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：李长伦</a:t>
            </a:r>
            <a:r>
              <a:rPr lang="en-US" altLang="zh-CN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 </a:t>
            </a:r>
            <a:r>
              <a:rPr lang="zh-CN" altLang="en-US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曾政钧</a:t>
            </a:r>
            <a:r>
              <a:rPr lang="en-US" altLang="zh-CN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 </a:t>
            </a:r>
            <a:r>
              <a:rPr lang="zh-CN" altLang="en-US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王俣</a:t>
            </a:r>
            <a:r>
              <a:rPr lang="en-US" altLang="zh-CN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 </a:t>
            </a:r>
            <a:r>
              <a:rPr lang="zh-CN" altLang="en-US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郭垚成</a:t>
            </a:r>
            <a:r>
              <a:rPr lang="en-US" altLang="zh-CN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 </a:t>
            </a:r>
            <a:r>
              <a:rPr lang="zh-CN" altLang="en-US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</a:rPr>
              <a:t>李颖</a:t>
            </a:r>
            <a:endParaRPr lang="zh-CN" altLang="en-US" b="1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-46891" y="4531016"/>
            <a:ext cx="1223889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-46891" y="5504061"/>
            <a:ext cx="5091589" cy="13336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100000"/>
              </a:schemeClr>
            </a:solidFill>
            <a:prstDash val="solid"/>
            <a:miter lim="800000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6927850" y="5491480"/>
            <a:ext cx="5170170" cy="0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100000"/>
              </a:schemeClr>
            </a:solidFill>
            <a:prstDash val="solid"/>
            <a:miter lim="800000"/>
          </a:ln>
          <a:effectLst/>
        </p:spPr>
      </p:cxnSp>
      <p:sp>
        <p:nvSpPr>
          <p:cNvPr id="25" name="文本框 24"/>
          <p:cNvSpPr txBox="1"/>
          <p:nvPr/>
        </p:nvSpPr>
        <p:spPr>
          <a:xfrm>
            <a:off x="4046269" y="5267324"/>
            <a:ext cx="405257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博文约礼</a:t>
            </a:r>
            <a:endParaRPr lang="zh-CN" altLang="en-US" sz="2400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9" t="-4344" r="-2255" b="-7613"/>
          <a:stretch>
            <a:fillRect/>
          </a:stretch>
        </p:blipFill>
        <p:spPr>
          <a:xfrm>
            <a:off x="1929482" y="502766"/>
            <a:ext cx="8333035" cy="1244376"/>
          </a:xfrm>
          <a:prstGeom prst="rect">
            <a:avLst/>
          </a:prstGeom>
        </p:spPr>
      </p:pic>
      <p:sp>
        <p:nvSpPr>
          <p:cNvPr id="15" name="Rectangle 9"/>
          <p:cNvSpPr/>
          <p:nvPr/>
        </p:nvSpPr>
        <p:spPr>
          <a:xfrm>
            <a:off x="1568754" y="3203970"/>
            <a:ext cx="907793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4800" b="1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THANKS FOR LISTENING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r="23470"/>
          <a:stretch>
            <a:fillRect/>
          </a:stretch>
        </p:blipFill>
        <p:spPr>
          <a:xfrm>
            <a:off x="12700" y="12065"/>
            <a:ext cx="5208905" cy="6845935"/>
          </a:xfrm>
          <a:custGeom>
            <a:avLst/>
            <a:gdLst>
              <a:gd name="connsiteX0" fmla="*/ 0 w 5204840"/>
              <a:gd name="connsiteY0" fmla="*/ 0 h 6858000"/>
              <a:gd name="connsiteX1" fmla="*/ 5204840 w 5204840"/>
              <a:gd name="connsiteY1" fmla="*/ 0 h 6858000"/>
              <a:gd name="connsiteX2" fmla="*/ 5204840 w 5204840"/>
              <a:gd name="connsiteY2" fmla="*/ 6858000 h 6858000"/>
              <a:gd name="connsiteX3" fmla="*/ 0 w 52048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4840" h="6858000">
                <a:moveTo>
                  <a:pt x="0" y="0"/>
                </a:moveTo>
                <a:lnTo>
                  <a:pt x="5204840" y="0"/>
                </a:lnTo>
                <a:lnTo>
                  <a:pt x="52048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PA-矩形 8"/>
          <p:cNvSpPr/>
          <p:nvPr>
            <p:custDataLst>
              <p:tags r:id="rId3"/>
            </p:custDataLst>
          </p:nvPr>
        </p:nvSpPr>
        <p:spPr>
          <a:xfrm>
            <a:off x="0" y="-1"/>
            <a:ext cx="5229860" cy="6850251"/>
          </a:xfrm>
          <a:prstGeom prst="rect">
            <a:avLst/>
          </a:prstGeom>
          <a:solidFill>
            <a:schemeClr val="accent1">
              <a:lumMod val="100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4" name="PA-组合 20"/>
          <p:cNvGrpSpPr/>
          <p:nvPr>
            <p:custDataLst>
              <p:tags r:id="rId4"/>
            </p:custDataLst>
          </p:nvPr>
        </p:nvGrpSpPr>
        <p:grpSpPr>
          <a:xfrm>
            <a:off x="6503258" y="1506205"/>
            <a:ext cx="672405" cy="922020"/>
            <a:chOff x="7138670" y="1012807"/>
            <a:chExt cx="672405" cy="922020"/>
          </a:xfrm>
        </p:grpSpPr>
        <p:sp>
          <p:nvSpPr>
            <p:cNvPr id="5" name="PA-任意多边形 9"/>
            <p:cNvSpPr/>
            <p:nvPr>
              <p:custDataLst>
                <p:tags r:id="rId5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100000"/>
                  </a:schemeClr>
                </a:gs>
                <a:gs pos="7200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" name="PA-文本框 13"/>
            <p:cNvSpPr txBox="1"/>
            <p:nvPr>
              <p:custDataLst>
                <p:tags r:id="rId6"/>
              </p:custDataLst>
            </p:nvPr>
          </p:nvSpPr>
          <p:spPr>
            <a:xfrm>
              <a:off x="7186365" y="1012807"/>
              <a:ext cx="62471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  <a:sym typeface="+mn-lt"/>
                </a:rPr>
                <a:t>1</a:t>
              </a:r>
              <a:endParaRPr lang="en-US" altLang="zh-CN" sz="5400" b="1" i="1" kern="0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7" name="PA-组合 19"/>
          <p:cNvGrpSpPr/>
          <p:nvPr>
            <p:custDataLst>
              <p:tags r:id="rId7"/>
            </p:custDataLst>
          </p:nvPr>
        </p:nvGrpSpPr>
        <p:grpSpPr>
          <a:xfrm>
            <a:off x="6503258" y="2617813"/>
            <a:ext cx="672405" cy="829945"/>
            <a:chOff x="7138670" y="2490624"/>
            <a:chExt cx="672405" cy="829945"/>
          </a:xfrm>
        </p:grpSpPr>
        <p:sp>
          <p:nvSpPr>
            <p:cNvPr id="8" name="PA-任意多边形 10"/>
            <p:cNvSpPr/>
            <p:nvPr>
              <p:custDataLst>
                <p:tags r:id="rId8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100000"/>
                  </a:schemeClr>
                </a:gs>
                <a:gs pos="7200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PA-文本框 14"/>
            <p:cNvSpPr txBox="1"/>
            <p:nvPr>
              <p:custDataLst>
                <p:tags r:id="rId9"/>
              </p:custDataLst>
            </p:nvPr>
          </p:nvSpPr>
          <p:spPr>
            <a:xfrm>
              <a:off x="7186365" y="2490624"/>
              <a:ext cx="6247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  <a:sym typeface="+mn-lt"/>
                </a:rPr>
                <a:t>2</a:t>
              </a:r>
              <a:endParaRPr lang="en-US" altLang="zh-CN" sz="4800" b="1" i="1" kern="0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endParaRPr>
            </a:p>
          </p:txBody>
        </p:sp>
      </p:grpSp>
      <p:sp>
        <p:nvSpPr>
          <p:cNvPr id="10" name="PA-任意多边形 11"/>
          <p:cNvSpPr/>
          <p:nvPr>
            <p:custDataLst>
              <p:tags r:id="rId10"/>
            </p:custDataLst>
          </p:nvPr>
        </p:nvSpPr>
        <p:spPr>
          <a:xfrm>
            <a:off x="6503258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lumMod val="100000"/>
                </a:schemeClr>
              </a:gs>
              <a:gs pos="72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PA-文本框 15"/>
          <p:cNvSpPr txBox="1"/>
          <p:nvPr>
            <p:custDataLst>
              <p:tags r:id="rId11"/>
            </p:custDataLst>
          </p:nvPr>
        </p:nvSpPr>
        <p:spPr>
          <a:xfrm>
            <a:off x="6550953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accent1">
                    <a:lumMod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chemeClr val="accent1">
                  <a:lumMod val="10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2" name="PA-组合 17"/>
          <p:cNvGrpSpPr/>
          <p:nvPr>
            <p:custDataLst>
              <p:tags r:id="rId12"/>
            </p:custDataLst>
          </p:nvPr>
        </p:nvGrpSpPr>
        <p:grpSpPr>
          <a:xfrm>
            <a:off x="6503258" y="4656362"/>
            <a:ext cx="672405" cy="830997"/>
            <a:chOff x="7138670" y="5303103"/>
            <a:chExt cx="672405" cy="830997"/>
          </a:xfrm>
        </p:grpSpPr>
        <p:sp>
          <p:nvSpPr>
            <p:cNvPr id="13" name="PA-任意多边形 12"/>
            <p:cNvSpPr/>
            <p:nvPr>
              <p:custDataLst>
                <p:tags r:id="rId13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100000"/>
                  </a:schemeClr>
                </a:gs>
                <a:gs pos="7200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4" name="PA-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chemeClr val="accent1">
                      <a:lumMod val="100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chemeClr val="accent1">
                    <a:lumMod val="100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5" name="PA-文本框 21"/>
          <p:cNvSpPr txBox="1"/>
          <p:nvPr>
            <p:custDataLst>
              <p:tags r:id="rId15"/>
            </p:custDataLst>
          </p:nvPr>
        </p:nvSpPr>
        <p:spPr>
          <a:xfrm>
            <a:off x="7112164" y="1818317"/>
            <a:ext cx="36111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68394">
                    <a:lumMod val="7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数据选择及数据库</a:t>
            </a:r>
            <a:r>
              <a:rPr lang="zh-CN" altLang="en-US" sz="2400" dirty="0">
                <a:solidFill>
                  <a:srgbClr val="768394">
                    <a:lumMod val="7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搭建 </a:t>
            </a:r>
            <a:endParaRPr lang="zh-CN" altLang="en-US" sz="2400" dirty="0">
              <a:solidFill>
                <a:srgbClr val="768394">
                  <a:lumMod val="7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16" name="PA-文本框 22"/>
          <p:cNvSpPr txBox="1"/>
          <p:nvPr>
            <p:custDataLst>
              <p:tags r:id="rId16"/>
            </p:custDataLst>
          </p:nvPr>
        </p:nvSpPr>
        <p:spPr>
          <a:xfrm>
            <a:off x="7173124" y="2802478"/>
            <a:ext cx="36111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68394">
                    <a:lumMod val="7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搭建模拟交易</a:t>
            </a:r>
            <a:r>
              <a:rPr lang="zh-CN" altLang="en-US" sz="2400" dirty="0">
                <a:solidFill>
                  <a:srgbClr val="768394">
                    <a:lumMod val="7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所 </a:t>
            </a:r>
            <a:endParaRPr lang="zh-CN" altLang="en-US" sz="2400" dirty="0">
              <a:solidFill>
                <a:srgbClr val="768394">
                  <a:lumMod val="7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17" name="PA-文本框 23"/>
          <p:cNvSpPr txBox="1"/>
          <p:nvPr>
            <p:custDataLst>
              <p:tags r:id="rId17"/>
            </p:custDataLst>
          </p:nvPr>
        </p:nvSpPr>
        <p:spPr>
          <a:xfrm>
            <a:off x="7173124" y="3825365"/>
            <a:ext cx="36111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68394">
                    <a:lumMod val="7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策略及</a:t>
            </a:r>
            <a:r>
              <a:rPr lang="zh-CN" altLang="en-US" sz="2400" dirty="0">
                <a:solidFill>
                  <a:srgbClr val="768394">
                    <a:lumMod val="7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回测 </a:t>
            </a:r>
            <a:endParaRPr lang="zh-CN" altLang="en-US" sz="2400" dirty="0">
              <a:solidFill>
                <a:srgbClr val="768394">
                  <a:lumMod val="7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18" name="PA-文本框 24"/>
          <p:cNvSpPr txBox="1"/>
          <p:nvPr>
            <p:custDataLst>
              <p:tags r:id="rId18"/>
            </p:custDataLst>
          </p:nvPr>
        </p:nvSpPr>
        <p:spPr>
          <a:xfrm>
            <a:off x="7173123" y="4841027"/>
            <a:ext cx="36111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68394">
                    <a:lumMod val="7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前端</a:t>
            </a:r>
            <a:r>
              <a:rPr lang="en-US" altLang="zh-CN" sz="2400" dirty="0">
                <a:solidFill>
                  <a:srgbClr val="768394">
                    <a:lumMod val="7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GUI</a:t>
            </a:r>
            <a:r>
              <a:rPr lang="zh-CN" altLang="en-US" sz="2400" dirty="0">
                <a:solidFill>
                  <a:srgbClr val="768394">
                    <a:lumMod val="75000"/>
                  </a:srgbClr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 </a:t>
            </a:r>
            <a:endParaRPr lang="zh-CN" altLang="en-US" sz="2400" dirty="0">
              <a:solidFill>
                <a:srgbClr val="768394">
                  <a:lumMod val="75000"/>
                </a:srgbClr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</p:txBody>
      </p:sp>
      <p:cxnSp>
        <p:nvCxnSpPr>
          <p:cNvPr id="19" name="PA-直接连接符 25"/>
          <p:cNvCxnSpPr/>
          <p:nvPr>
            <p:custDataLst>
              <p:tags r:id="rId19"/>
            </p:custDataLst>
          </p:nvPr>
        </p:nvCxnSpPr>
        <p:spPr>
          <a:xfrm flipV="1">
            <a:off x="5565474" y="4867219"/>
            <a:ext cx="628650" cy="358139"/>
          </a:xfrm>
          <a:prstGeom prst="line">
            <a:avLst/>
          </a:prstGeom>
          <a:noFill/>
          <a:ln w="57150" cap="rnd" cmpd="sng" algn="ctr">
            <a:gradFill>
              <a:gsLst>
                <a:gs pos="0">
                  <a:srgbClr val="FFFFFF">
                    <a:alpha val="77000"/>
                  </a:srgbClr>
                </a:gs>
                <a:gs pos="100000">
                  <a:srgbClr val="0C49B7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0" name="PA-直接连接符 26"/>
          <p:cNvCxnSpPr/>
          <p:nvPr>
            <p:custDataLst>
              <p:tags r:id="rId20"/>
            </p:custDataLst>
          </p:nvPr>
        </p:nvCxnSpPr>
        <p:spPr>
          <a:xfrm flipV="1">
            <a:off x="6108366" y="5945110"/>
            <a:ext cx="1149834" cy="616027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0C49B7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1" name="PA-直接连接符 31"/>
          <p:cNvCxnSpPr/>
          <p:nvPr>
            <p:custDataLst>
              <p:tags r:id="rId21"/>
            </p:custDataLst>
          </p:nvPr>
        </p:nvCxnSpPr>
        <p:spPr>
          <a:xfrm flipV="1">
            <a:off x="7646099" y="4596709"/>
            <a:ext cx="315585" cy="179789"/>
          </a:xfrm>
          <a:prstGeom prst="line">
            <a:avLst/>
          </a:prstGeom>
          <a:noFill/>
          <a:ln w="69850" cap="rnd" cmpd="sng" algn="ctr">
            <a:gradFill>
              <a:gsLst>
                <a:gs pos="0">
                  <a:srgbClr val="FFFFFF">
                    <a:alpha val="77000"/>
                  </a:srgbClr>
                </a:gs>
                <a:gs pos="100000">
                  <a:srgbClr val="0C49B7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2" name="PA-直接连接符 33"/>
          <p:cNvCxnSpPr/>
          <p:nvPr>
            <p:custDataLst>
              <p:tags r:id="rId22"/>
            </p:custDataLst>
          </p:nvPr>
        </p:nvCxnSpPr>
        <p:spPr>
          <a:xfrm flipV="1">
            <a:off x="6970741" y="5579561"/>
            <a:ext cx="574917" cy="277128"/>
          </a:xfrm>
          <a:prstGeom prst="line">
            <a:avLst/>
          </a:prstGeom>
          <a:noFill/>
          <a:ln w="47625" cap="rnd" cmpd="sng" algn="ctr"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0C49B7"/>
                </a:gs>
              </a:gsLst>
              <a:lin ang="5400000" scaled="1"/>
            </a:gradFill>
            <a:prstDash val="solid"/>
            <a:round/>
          </a:ln>
          <a:effectLst/>
        </p:spPr>
      </p:cxnSp>
      <p:grpSp>
        <p:nvGrpSpPr>
          <p:cNvPr id="23" name="组合 22"/>
          <p:cNvGrpSpPr/>
          <p:nvPr/>
        </p:nvGrpSpPr>
        <p:grpSpPr>
          <a:xfrm>
            <a:off x="357505" y="1592580"/>
            <a:ext cx="4655820" cy="3207385"/>
            <a:chOff x="1043940" y="2140627"/>
            <a:chExt cx="4112991" cy="2930484"/>
          </a:xfrm>
        </p:grpSpPr>
        <p:sp>
          <p:nvSpPr>
            <p:cNvPr id="24" name="PA-右中括号 1"/>
            <p:cNvSpPr/>
            <p:nvPr>
              <p:custDataLst>
                <p:tags r:id="rId23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5" name="PA-右中括号 3"/>
            <p:cNvSpPr/>
            <p:nvPr>
              <p:custDataLst>
                <p:tags r:id="rId24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6" name="PA-矩形 4"/>
            <p:cNvSpPr/>
            <p:nvPr>
              <p:custDataLst>
                <p:tags r:id="rId25"/>
              </p:custDataLst>
            </p:nvPr>
          </p:nvSpPr>
          <p:spPr>
            <a:xfrm>
              <a:off x="1043940" y="2951737"/>
              <a:ext cx="4112991" cy="1087282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7" name="PA-文本框 5"/>
            <p:cNvSpPr txBox="1"/>
            <p:nvPr>
              <p:custDataLst>
                <p:tags r:id="rId26"/>
              </p:custDataLst>
            </p:nvPr>
          </p:nvSpPr>
          <p:spPr>
            <a:xfrm>
              <a:off x="1428201" y="3028301"/>
              <a:ext cx="3051646" cy="101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6600" b="1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  <a:sym typeface="+mn-lt"/>
                </a:rPr>
                <a:t>Content</a:t>
              </a:r>
              <a:endParaRPr lang="en-US" altLang="zh-CN" sz="6600" b="1" kern="0" dirty="0">
                <a:solidFill>
                  <a:srgbClr val="FFFFFF"/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28" name="PA-文本框 6"/>
            <p:cNvSpPr txBox="1"/>
            <p:nvPr>
              <p:custDataLst>
                <p:tags r:id="rId27"/>
              </p:custDataLst>
            </p:nvPr>
          </p:nvSpPr>
          <p:spPr>
            <a:xfrm>
              <a:off x="2094230" y="4223504"/>
              <a:ext cx="1899920" cy="33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  <a:sym typeface="+mn-lt"/>
                </a:rPr>
                <a:t>CONTEXT</a:t>
              </a:r>
              <a:endParaRPr lang="en-US" altLang="zh-CN" kern="0" dirty="0">
                <a:solidFill>
                  <a:srgbClr val="FFFFFF"/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cxnSp>
          <p:nvCxnSpPr>
            <p:cNvPr id="29" name="PA-直接连接符 42"/>
            <p:cNvCxnSpPr/>
            <p:nvPr>
              <p:custDataLst>
                <p:tags r:id="rId28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1" name="PA-组合 55"/>
            <p:cNvGrpSpPr/>
            <p:nvPr>
              <p:custDataLst>
                <p:tags r:id="rId29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2" name="PA-直接连接符 56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3" name="PA-直接连接符 57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4" name="PA-直接连接符 58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6"/>
          <p:cNvSpPr/>
          <p:nvPr/>
        </p:nvSpPr>
        <p:spPr>
          <a:xfrm>
            <a:off x="1074420" y="194310"/>
            <a:ext cx="2527935" cy="507365"/>
          </a:xfrm>
          <a:prstGeom prst="roundRect">
            <a:avLst>
              <a:gd name="adj" fmla="val 37046"/>
            </a:avLst>
          </a:prstGeom>
          <a:gradFill flip="none" rotWithShape="1">
            <a:gsLst>
              <a:gs pos="53000">
                <a:schemeClr val="accent1">
                  <a:lumMod val="100000"/>
                </a:schemeClr>
              </a:gs>
              <a:gs pos="95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20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0</a:t>
                </a:r>
                <a:endPara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206" y="194103"/>
              <a:ext cx="2603500" cy="6153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43656" y="1029802"/>
            <a:ext cx="3875369" cy="1597624"/>
            <a:chOff x="7221870" y="1412701"/>
            <a:chExt cx="3875369" cy="1597624"/>
          </a:xfrm>
        </p:grpSpPr>
        <p:sp>
          <p:nvSpPr>
            <p:cNvPr id="15" name="文本框 14"/>
            <p:cNvSpPr txBox="1"/>
            <p:nvPr/>
          </p:nvSpPr>
          <p:spPr>
            <a:xfrm>
              <a:off x="7280925" y="1412701"/>
              <a:ext cx="31597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strategy/Data_Process.py </a:t>
              </a:r>
              <a:endParaRPr lang="zh-CN" altLang="en-US" sz="2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21870" y="1811445"/>
              <a:ext cx="3875369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pc="12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数据预处理模块，包括行情数据清洗、特征工程（如RSI、价格区间、隔夜变动等），为策略提供高质量输入. </a:t>
              </a:r>
              <a:endParaRPr lang="zh-CN" altLang="en-US" sz="1600" spc="12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sp>
        <p:nvSpPr>
          <p:cNvPr id="17" name="Freeform: Shape 40"/>
          <p:cNvSpPr/>
          <p:nvPr/>
        </p:nvSpPr>
        <p:spPr>
          <a:xfrm>
            <a:off x="5506230" y="1522373"/>
            <a:ext cx="543435" cy="893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6" extrusionOk="0">
                <a:moveTo>
                  <a:pt x="19619" y="155"/>
                </a:moveTo>
                <a:lnTo>
                  <a:pt x="1903" y="6261"/>
                </a:lnTo>
                <a:cubicBezTo>
                  <a:pt x="851" y="6623"/>
                  <a:pt x="-4" y="7507"/>
                  <a:pt x="0" y="8228"/>
                </a:cubicBezTo>
                <a:lnTo>
                  <a:pt x="57" y="20379"/>
                </a:lnTo>
                <a:cubicBezTo>
                  <a:pt x="61" y="21100"/>
                  <a:pt x="921" y="21393"/>
                  <a:pt x="1973" y="21031"/>
                </a:cubicBezTo>
                <a:lnTo>
                  <a:pt x="19689" y="14925"/>
                </a:lnTo>
                <a:cubicBezTo>
                  <a:pt x="20741" y="14563"/>
                  <a:pt x="21596" y="13679"/>
                  <a:pt x="21593" y="12958"/>
                </a:cubicBezTo>
                <a:lnTo>
                  <a:pt x="21535" y="807"/>
                </a:lnTo>
                <a:cubicBezTo>
                  <a:pt x="21532" y="86"/>
                  <a:pt x="20671" y="-207"/>
                  <a:pt x="19619" y="155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8" name="Freeform: Shape 41"/>
          <p:cNvSpPr/>
          <p:nvPr/>
        </p:nvSpPr>
        <p:spPr>
          <a:xfrm>
            <a:off x="5506230" y="2223416"/>
            <a:ext cx="543435" cy="89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5" extrusionOk="0">
                <a:moveTo>
                  <a:pt x="19620" y="154"/>
                </a:moveTo>
                <a:lnTo>
                  <a:pt x="1904" y="6259"/>
                </a:lnTo>
                <a:cubicBezTo>
                  <a:pt x="852" y="6621"/>
                  <a:pt x="-3" y="7508"/>
                  <a:pt x="0" y="8226"/>
                </a:cubicBezTo>
                <a:lnTo>
                  <a:pt x="58" y="20378"/>
                </a:lnTo>
                <a:cubicBezTo>
                  <a:pt x="61" y="21096"/>
                  <a:pt x="922" y="21392"/>
                  <a:pt x="1974" y="21030"/>
                </a:cubicBezTo>
                <a:lnTo>
                  <a:pt x="19690" y="14926"/>
                </a:lnTo>
                <a:cubicBezTo>
                  <a:pt x="20742" y="14563"/>
                  <a:pt x="21597" y="13676"/>
                  <a:pt x="21593" y="12958"/>
                </a:cubicBezTo>
                <a:lnTo>
                  <a:pt x="21536" y="806"/>
                </a:lnTo>
                <a:cubicBezTo>
                  <a:pt x="21532" y="88"/>
                  <a:pt x="20672" y="-208"/>
                  <a:pt x="19620" y="154"/>
                </a:cubicBezTo>
              </a:path>
            </a:pathLst>
          </a:custGeom>
          <a:solidFill>
            <a:srgbClr val="E7E6E6">
              <a:lumMod val="90000"/>
            </a:srgb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19" name="Freeform: Shape 42"/>
          <p:cNvSpPr/>
          <p:nvPr/>
        </p:nvSpPr>
        <p:spPr>
          <a:xfrm>
            <a:off x="5506230" y="2903842"/>
            <a:ext cx="543435" cy="893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5" extrusionOk="0">
                <a:moveTo>
                  <a:pt x="19620" y="154"/>
                </a:moveTo>
                <a:lnTo>
                  <a:pt x="1904" y="6259"/>
                </a:lnTo>
                <a:cubicBezTo>
                  <a:pt x="852" y="6621"/>
                  <a:pt x="-3" y="7508"/>
                  <a:pt x="0" y="8229"/>
                </a:cubicBezTo>
                <a:lnTo>
                  <a:pt x="58" y="20379"/>
                </a:lnTo>
                <a:cubicBezTo>
                  <a:pt x="61" y="21096"/>
                  <a:pt x="922" y="21392"/>
                  <a:pt x="1974" y="21030"/>
                </a:cubicBezTo>
                <a:lnTo>
                  <a:pt x="19690" y="14925"/>
                </a:lnTo>
                <a:cubicBezTo>
                  <a:pt x="20742" y="14563"/>
                  <a:pt x="21597" y="13676"/>
                  <a:pt x="21593" y="12959"/>
                </a:cubicBezTo>
                <a:lnTo>
                  <a:pt x="21536" y="809"/>
                </a:lnTo>
                <a:cubicBezTo>
                  <a:pt x="21532" y="88"/>
                  <a:pt x="20672" y="-208"/>
                  <a:pt x="19620" y="154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0" name="Freeform: Shape 43"/>
          <p:cNvSpPr/>
          <p:nvPr/>
        </p:nvSpPr>
        <p:spPr>
          <a:xfrm>
            <a:off x="4908280" y="1872895"/>
            <a:ext cx="543564" cy="893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8" extrusionOk="0">
                <a:moveTo>
                  <a:pt x="19620" y="155"/>
                </a:moveTo>
                <a:lnTo>
                  <a:pt x="1902" y="6262"/>
                </a:lnTo>
                <a:cubicBezTo>
                  <a:pt x="856" y="6623"/>
                  <a:pt x="-4" y="7509"/>
                  <a:pt x="0" y="8230"/>
                </a:cubicBezTo>
                <a:lnTo>
                  <a:pt x="57" y="20382"/>
                </a:lnTo>
                <a:cubicBezTo>
                  <a:pt x="61" y="21103"/>
                  <a:pt x="926" y="21394"/>
                  <a:pt x="1972" y="21033"/>
                </a:cubicBezTo>
                <a:lnTo>
                  <a:pt x="19690" y="14926"/>
                </a:lnTo>
                <a:cubicBezTo>
                  <a:pt x="20736" y="14565"/>
                  <a:pt x="21596" y="13679"/>
                  <a:pt x="21592" y="12958"/>
                </a:cubicBezTo>
                <a:lnTo>
                  <a:pt x="21535" y="806"/>
                </a:lnTo>
                <a:cubicBezTo>
                  <a:pt x="21531" y="85"/>
                  <a:pt x="20666" y="-206"/>
                  <a:pt x="19620" y="155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1" name="Freeform: Shape 44"/>
          <p:cNvSpPr/>
          <p:nvPr/>
        </p:nvSpPr>
        <p:spPr>
          <a:xfrm>
            <a:off x="4908280" y="2553319"/>
            <a:ext cx="543564" cy="893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7" extrusionOk="0">
                <a:moveTo>
                  <a:pt x="19620" y="154"/>
                </a:moveTo>
                <a:lnTo>
                  <a:pt x="1902" y="6260"/>
                </a:lnTo>
                <a:cubicBezTo>
                  <a:pt x="856" y="6621"/>
                  <a:pt x="-4" y="7510"/>
                  <a:pt x="0" y="8227"/>
                </a:cubicBezTo>
                <a:lnTo>
                  <a:pt x="57" y="20381"/>
                </a:lnTo>
                <a:cubicBezTo>
                  <a:pt x="60" y="21098"/>
                  <a:pt x="926" y="21393"/>
                  <a:pt x="1972" y="21032"/>
                </a:cubicBezTo>
                <a:lnTo>
                  <a:pt x="19690" y="14926"/>
                </a:lnTo>
                <a:cubicBezTo>
                  <a:pt x="20736" y="14565"/>
                  <a:pt x="21596" y="13676"/>
                  <a:pt x="21593" y="12959"/>
                </a:cubicBezTo>
                <a:lnTo>
                  <a:pt x="21535" y="805"/>
                </a:lnTo>
                <a:cubicBezTo>
                  <a:pt x="21532" y="88"/>
                  <a:pt x="20666" y="-207"/>
                  <a:pt x="19620" y="154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2" name="Freeform: Shape 45"/>
          <p:cNvSpPr/>
          <p:nvPr/>
        </p:nvSpPr>
        <p:spPr>
          <a:xfrm>
            <a:off x="4908280" y="3254364"/>
            <a:ext cx="543574" cy="893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187" extrusionOk="0">
                <a:moveTo>
                  <a:pt x="19621" y="154"/>
                </a:moveTo>
                <a:lnTo>
                  <a:pt x="1903" y="6260"/>
                </a:lnTo>
                <a:cubicBezTo>
                  <a:pt x="857" y="6620"/>
                  <a:pt x="-3" y="7510"/>
                  <a:pt x="0" y="8231"/>
                </a:cubicBezTo>
                <a:lnTo>
                  <a:pt x="58" y="20381"/>
                </a:lnTo>
                <a:cubicBezTo>
                  <a:pt x="61" y="21098"/>
                  <a:pt x="927" y="21393"/>
                  <a:pt x="1973" y="21032"/>
                </a:cubicBezTo>
                <a:lnTo>
                  <a:pt x="19691" y="14926"/>
                </a:lnTo>
                <a:cubicBezTo>
                  <a:pt x="20737" y="14565"/>
                  <a:pt x="21597" y="13676"/>
                  <a:pt x="21594" y="12959"/>
                </a:cubicBezTo>
                <a:lnTo>
                  <a:pt x="21536" y="808"/>
                </a:lnTo>
                <a:cubicBezTo>
                  <a:pt x="21533" y="87"/>
                  <a:pt x="20667" y="-207"/>
                  <a:pt x="19621" y="154"/>
                </a:cubicBezTo>
              </a:path>
            </a:pathLst>
          </a:custGeom>
          <a:solidFill>
            <a:srgbClr val="E7E6E6">
              <a:lumMod val="90000"/>
            </a:srgb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3" name="Freeform: Shape 46"/>
          <p:cNvSpPr/>
          <p:nvPr/>
        </p:nvSpPr>
        <p:spPr>
          <a:xfrm>
            <a:off x="4310330" y="2223416"/>
            <a:ext cx="543565" cy="893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8" extrusionOk="0">
                <a:moveTo>
                  <a:pt x="19620" y="155"/>
                </a:moveTo>
                <a:lnTo>
                  <a:pt x="1902" y="6262"/>
                </a:lnTo>
                <a:cubicBezTo>
                  <a:pt x="856" y="6623"/>
                  <a:pt x="-4" y="7508"/>
                  <a:pt x="0" y="8230"/>
                </a:cubicBezTo>
                <a:lnTo>
                  <a:pt x="57" y="20382"/>
                </a:lnTo>
                <a:cubicBezTo>
                  <a:pt x="61" y="21103"/>
                  <a:pt x="926" y="21394"/>
                  <a:pt x="1973" y="21033"/>
                </a:cubicBezTo>
                <a:lnTo>
                  <a:pt x="19690" y="14926"/>
                </a:lnTo>
                <a:cubicBezTo>
                  <a:pt x="20736" y="14565"/>
                  <a:pt x="21596" y="13679"/>
                  <a:pt x="21592" y="12958"/>
                </a:cubicBezTo>
                <a:lnTo>
                  <a:pt x="21535" y="806"/>
                </a:lnTo>
                <a:cubicBezTo>
                  <a:pt x="21531" y="85"/>
                  <a:pt x="20666" y="-206"/>
                  <a:pt x="19620" y="155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4" name="Freeform: Shape 47"/>
          <p:cNvSpPr/>
          <p:nvPr/>
        </p:nvSpPr>
        <p:spPr>
          <a:xfrm>
            <a:off x="4310330" y="2903842"/>
            <a:ext cx="543565" cy="893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7" extrusionOk="0">
                <a:moveTo>
                  <a:pt x="19619" y="155"/>
                </a:moveTo>
                <a:lnTo>
                  <a:pt x="1902" y="6261"/>
                </a:lnTo>
                <a:cubicBezTo>
                  <a:pt x="856" y="6622"/>
                  <a:pt x="-4" y="7511"/>
                  <a:pt x="0" y="8228"/>
                </a:cubicBezTo>
                <a:lnTo>
                  <a:pt x="57" y="20382"/>
                </a:lnTo>
                <a:cubicBezTo>
                  <a:pt x="61" y="21099"/>
                  <a:pt x="926" y="21394"/>
                  <a:pt x="1972" y="21033"/>
                </a:cubicBezTo>
                <a:lnTo>
                  <a:pt x="19690" y="14927"/>
                </a:lnTo>
                <a:cubicBezTo>
                  <a:pt x="20736" y="14566"/>
                  <a:pt x="21596" y="13677"/>
                  <a:pt x="21592" y="12960"/>
                </a:cubicBezTo>
                <a:lnTo>
                  <a:pt x="21535" y="806"/>
                </a:lnTo>
                <a:cubicBezTo>
                  <a:pt x="21531" y="88"/>
                  <a:pt x="20666" y="-206"/>
                  <a:pt x="19619" y="155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5" name="Freeform: Shape 48"/>
          <p:cNvSpPr/>
          <p:nvPr/>
        </p:nvSpPr>
        <p:spPr>
          <a:xfrm>
            <a:off x="4310330" y="3604886"/>
            <a:ext cx="543575" cy="893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187" extrusionOk="0">
                <a:moveTo>
                  <a:pt x="19621" y="154"/>
                </a:moveTo>
                <a:lnTo>
                  <a:pt x="1903" y="6260"/>
                </a:lnTo>
                <a:cubicBezTo>
                  <a:pt x="857" y="6620"/>
                  <a:pt x="-3" y="7510"/>
                  <a:pt x="0" y="8231"/>
                </a:cubicBezTo>
                <a:lnTo>
                  <a:pt x="58" y="20381"/>
                </a:lnTo>
                <a:cubicBezTo>
                  <a:pt x="61" y="21098"/>
                  <a:pt x="927" y="21393"/>
                  <a:pt x="1973" y="21032"/>
                </a:cubicBezTo>
                <a:lnTo>
                  <a:pt x="19691" y="14926"/>
                </a:lnTo>
                <a:cubicBezTo>
                  <a:pt x="20737" y="14565"/>
                  <a:pt x="21597" y="13676"/>
                  <a:pt x="21594" y="12959"/>
                </a:cubicBezTo>
                <a:lnTo>
                  <a:pt x="21536" y="809"/>
                </a:lnTo>
                <a:cubicBezTo>
                  <a:pt x="21533" y="88"/>
                  <a:pt x="20667" y="-207"/>
                  <a:pt x="19621" y="154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6" name="Freeform: Shape 31"/>
          <p:cNvSpPr/>
          <p:nvPr/>
        </p:nvSpPr>
        <p:spPr>
          <a:xfrm>
            <a:off x="6104177" y="1522373"/>
            <a:ext cx="543425" cy="893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186" extrusionOk="0">
                <a:moveTo>
                  <a:pt x="1973" y="155"/>
                </a:moveTo>
                <a:lnTo>
                  <a:pt x="19691" y="6261"/>
                </a:lnTo>
                <a:cubicBezTo>
                  <a:pt x="20742" y="6623"/>
                  <a:pt x="21597" y="7507"/>
                  <a:pt x="21594" y="8228"/>
                </a:cubicBezTo>
                <a:lnTo>
                  <a:pt x="21536" y="20379"/>
                </a:lnTo>
                <a:cubicBezTo>
                  <a:pt x="21533" y="21100"/>
                  <a:pt x="20672" y="21393"/>
                  <a:pt x="19621" y="21031"/>
                </a:cubicBezTo>
                <a:lnTo>
                  <a:pt x="1903" y="14925"/>
                </a:lnTo>
                <a:cubicBezTo>
                  <a:pt x="852" y="14563"/>
                  <a:pt x="-3" y="13679"/>
                  <a:pt x="0" y="12958"/>
                </a:cubicBezTo>
                <a:lnTo>
                  <a:pt x="58" y="807"/>
                </a:lnTo>
                <a:cubicBezTo>
                  <a:pt x="61" y="86"/>
                  <a:pt x="922" y="-207"/>
                  <a:pt x="1973" y="155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7" name="Freeform: Shape 32"/>
          <p:cNvSpPr/>
          <p:nvPr/>
        </p:nvSpPr>
        <p:spPr>
          <a:xfrm>
            <a:off x="6104178" y="2223416"/>
            <a:ext cx="543443" cy="89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5" extrusionOk="0">
                <a:moveTo>
                  <a:pt x="1973" y="154"/>
                </a:moveTo>
                <a:lnTo>
                  <a:pt x="19689" y="6259"/>
                </a:lnTo>
                <a:cubicBezTo>
                  <a:pt x="20740" y="6621"/>
                  <a:pt x="21596" y="7508"/>
                  <a:pt x="21593" y="8226"/>
                </a:cubicBezTo>
                <a:lnTo>
                  <a:pt x="21534" y="20378"/>
                </a:lnTo>
                <a:cubicBezTo>
                  <a:pt x="21531" y="21096"/>
                  <a:pt x="20670" y="21392"/>
                  <a:pt x="19619" y="21030"/>
                </a:cubicBezTo>
                <a:lnTo>
                  <a:pt x="1903" y="14926"/>
                </a:lnTo>
                <a:cubicBezTo>
                  <a:pt x="851" y="14563"/>
                  <a:pt x="-4" y="13676"/>
                  <a:pt x="0" y="12958"/>
                </a:cubicBezTo>
                <a:lnTo>
                  <a:pt x="58" y="806"/>
                </a:lnTo>
                <a:cubicBezTo>
                  <a:pt x="62" y="88"/>
                  <a:pt x="921" y="-208"/>
                  <a:pt x="1973" y="154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8" name="Freeform: Shape 33"/>
          <p:cNvSpPr/>
          <p:nvPr/>
        </p:nvSpPr>
        <p:spPr>
          <a:xfrm>
            <a:off x="6104177" y="2903842"/>
            <a:ext cx="543425" cy="893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185" extrusionOk="0">
                <a:moveTo>
                  <a:pt x="1973" y="154"/>
                </a:moveTo>
                <a:lnTo>
                  <a:pt x="19691" y="6259"/>
                </a:lnTo>
                <a:cubicBezTo>
                  <a:pt x="20742" y="6621"/>
                  <a:pt x="21597" y="7508"/>
                  <a:pt x="21594" y="8229"/>
                </a:cubicBezTo>
                <a:lnTo>
                  <a:pt x="21536" y="20379"/>
                </a:lnTo>
                <a:cubicBezTo>
                  <a:pt x="21533" y="21096"/>
                  <a:pt x="20672" y="21392"/>
                  <a:pt x="19621" y="21030"/>
                </a:cubicBezTo>
                <a:lnTo>
                  <a:pt x="1903" y="14925"/>
                </a:lnTo>
                <a:cubicBezTo>
                  <a:pt x="852" y="14563"/>
                  <a:pt x="-3" y="13676"/>
                  <a:pt x="0" y="12959"/>
                </a:cubicBezTo>
                <a:lnTo>
                  <a:pt x="58" y="809"/>
                </a:lnTo>
                <a:cubicBezTo>
                  <a:pt x="61" y="88"/>
                  <a:pt x="922" y="-208"/>
                  <a:pt x="1973" y="154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9" name="Freeform: Shape 34"/>
          <p:cNvSpPr/>
          <p:nvPr/>
        </p:nvSpPr>
        <p:spPr>
          <a:xfrm>
            <a:off x="6702127" y="1872895"/>
            <a:ext cx="543584" cy="893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188" extrusionOk="0">
                <a:moveTo>
                  <a:pt x="1973" y="155"/>
                </a:moveTo>
                <a:lnTo>
                  <a:pt x="19691" y="6262"/>
                </a:lnTo>
                <a:cubicBezTo>
                  <a:pt x="20736" y="6623"/>
                  <a:pt x="21597" y="7509"/>
                  <a:pt x="21594" y="8230"/>
                </a:cubicBezTo>
                <a:lnTo>
                  <a:pt x="21536" y="20382"/>
                </a:lnTo>
                <a:cubicBezTo>
                  <a:pt x="21532" y="21103"/>
                  <a:pt x="20667" y="21394"/>
                  <a:pt x="19621" y="21033"/>
                </a:cubicBezTo>
                <a:lnTo>
                  <a:pt x="1903" y="14926"/>
                </a:lnTo>
                <a:cubicBezTo>
                  <a:pt x="858" y="14565"/>
                  <a:pt x="-3" y="13679"/>
                  <a:pt x="0" y="12958"/>
                </a:cubicBezTo>
                <a:lnTo>
                  <a:pt x="58" y="806"/>
                </a:lnTo>
                <a:cubicBezTo>
                  <a:pt x="62" y="85"/>
                  <a:pt x="927" y="-206"/>
                  <a:pt x="1973" y="155"/>
                </a:cubicBezTo>
              </a:path>
            </a:pathLst>
          </a:custGeom>
          <a:solidFill>
            <a:srgbClr val="E7E6E6">
              <a:lumMod val="90000"/>
            </a:srgb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0" name="Freeform: Shape 35"/>
          <p:cNvSpPr/>
          <p:nvPr/>
        </p:nvSpPr>
        <p:spPr>
          <a:xfrm>
            <a:off x="6702127" y="2553319"/>
            <a:ext cx="543543" cy="893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7" extrusionOk="0">
                <a:moveTo>
                  <a:pt x="1973" y="154"/>
                </a:moveTo>
                <a:lnTo>
                  <a:pt x="19691" y="6260"/>
                </a:lnTo>
                <a:cubicBezTo>
                  <a:pt x="20737" y="6621"/>
                  <a:pt x="21597" y="7510"/>
                  <a:pt x="21593" y="8227"/>
                </a:cubicBezTo>
                <a:lnTo>
                  <a:pt x="21535" y="20381"/>
                </a:lnTo>
                <a:cubicBezTo>
                  <a:pt x="21532" y="21098"/>
                  <a:pt x="20667" y="21393"/>
                  <a:pt x="19620" y="21032"/>
                </a:cubicBezTo>
                <a:lnTo>
                  <a:pt x="1902" y="14926"/>
                </a:lnTo>
                <a:cubicBezTo>
                  <a:pt x="856" y="14565"/>
                  <a:pt x="-3" y="13676"/>
                  <a:pt x="0" y="12959"/>
                </a:cubicBezTo>
                <a:lnTo>
                  <a:pt x="58" y="805"/>
                </a:lnTo>
                <a:cubicBezTo>
                  <a:pt x="61" y="88"/>
                  <a:pt x="926" y="-207"/>
                  <a:pt x="1973" y="154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1" name="Freeform: Shape 36"/>
          <p:cNvSpPr/>
          <p:nvPr/>
        </p:nvSpPr>
        <p:spPr>
          <a:xfrm>
            <a:off x="6702127" y="3254364"/>
            <a:ext cx="543584" cy="893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187" extrusionOk="0">
                <a:moveTo>
                  <a:pt x="1974" y="154"/>
                </a:moveTo>
                <a:lnTo>
                  <a:pt x="19691" y="6260"/>
                </a:lnTo>
                <a:cubicBezTo>
                  <a:pt x="20737" y="6620"/>
                  <a:pt x="21597" y="7510"/>
                  <a:pt x="21594" y="8231"/>
                </a:cubicBezTo>
                <a:lnTo>
                  <a:pt x="21536" y="20381"/>
                </a:lnTo>
                <a:cubicBezTo>
                  <a:pt x="21533" y="21098"/>
                  <a:pt x="20668" y="21393"/>
                  <a:pt x="19621" y="21032"/>
                </a:cubicBezTo>
                <a:lnTo>
                  <a:pt x="1904" y="14926"/>
                </a:lnTo>
                <a:cubicBezTo>
                  <a:pt x="858" y="14565"/>
                  <a:pt x="-3" y="13676"/>
                  <a:pt x="0" y="12959"/>
                </a:cubicBezTo>
                <a:lnTo>
                  <a:pt x="59" y="808"/>
                </a:lnTo>
                <a:cubicBezTo>
                  <a:pt x="62" y="87"/>
                  <a:pt x="928" y="-207"/>
                  <a:pt x="1974" y="154"/>
                </a:cubicBezTo>
              </a:path>
            </a:pathLst>
          </a:custGeom>
          <a:solidFill>
            <a:srgbClr val="E7E6E6">
              <a:lumMod val="90000"/>
            </a:srgb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2" name="Freeform: Shape 37"/>
          <p:cNvSpPr/>
          <p:nvPr/>
        </p:nvSpPr>
        <p:spPr>
          <a:xfrm>
            <a:off x="7297002" y="2223416"/>
            <a:ext cx="543564" cy="893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8" extrusionOk="0">
                <a:moveTo>
                  <a:pt x="1973" y="155"/>
                </a:moveTo>
                <a:lnTo>
                  <a:pt x="19690" y="6262"/>
                </a:lnTo>
                <a:cubicBezTo>
                  <a:pt x="20736" y="6623"/>
                  <a:pt x="21597" y="7508"/>
                  <a:pt x="21593" y="8230"/>
                </a:cubicBezTo>
                <a:lnTo>
                  <a:pt x="21535" y="20382"/>
                </a:lnTo>
                <a:cubicBezTo>
                  <a:pt x="21531" y="21103"/>
                  <a:pt x="20666" y="21394"/>
                  <a:pt x="19620" y="21033"/>
                </a:cubicBezTo>
                <a:lnTo>
                  <a:pt x="1902" y="14926"/>
                </a:lnTo>
                <a:cubicBezTo>
                  <a:pt x="856" y="14565"/>
                  <a:pt x="-3" y="13679"/>
                  <a:pt x="0" y="12958"/>
                </a:cubicBezTo>
                <a:lnTo>
                  <a:pt x="58" y="806"/>
                </a:lnTo>
                <a:cubicBezTo>
                  <a:pt x="61" y="85"/>
                  <a:pt x="926" y="-206"/>
                  <a:pt x="1973" y="155"/>
                </a:cubicBezTo>
              </a:path>
            </a:pathLst>
          </a:custGeom>
          <a:solidFill>
            <a:sysClr val="window" lastClr="FFFFFF">
              <a:lumMod val="8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3" name="Freeform: Shape 38"/>
          <p:cNvSpPr/>
          <p:nvPr/>
        </p:nvSpPr>
        <p:spPr>
          <a:xfrm>
            <a:off x="7300076" y="2903842"/>
            <a:ext cx="543565" cy="893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187" extrusionOk="0">
                <a:moveTo>
                  <a:pt x="1973" y="155"/>
                </a:moveTo>
                <a:lnTo>
                  <a:pt x="19691" y="6261"/>
                </a:lnTo>
                <a:cubicBezTo>
                  <a:pt x="20737" y="6622"/>
                  <a:pt x="21596" y="7511"/>
                  <a:pt x="21593" y="8228"/>
                </a:cubicBezTo>
                <a:lnTo>
                  <a:pt x="21535" y="20382"/>
                </a:lnTo>
                <a:cubicBezTo>
                  <a:pt x="21532" y="21099"/>
                  <a:pt x="20667" y="21394"/>
                  <a:pt x="19620" y="21033"/>
                </a:cubicBezTo>
                <a:lnTo>
                  <a:pt x="1903" y="14927"/>
                </a:lnTo>
                <a:cubicBezTo>
                  <a:pt x="857" y="14566"/>
                  <a:pt x="-4" y="13677"/>
                  <a:pt x="0" y="12960"/>
                </a:cubicBezTo>
                <a:lnTo>
                  <a:pt x="58" y="806"/>
                </a:lnTo>
                <a:cubicBezTo>
                  <a:pt x="62" y="88"/>
                  <a:pt x="927" y="-206"/>
                  <a:pt x="1973" y="155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4" name="Freeform: Shape 39"/>
          <p:cNvSpPr/>
          <p:nvPr/>
        </p:nvSpPr>
        <p:spPr>
          <a:xfrm>
            <a:off x="7300076" y="3604886"/>
            <a:ext cx="543585" cy="893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187" extrusionOk="0">
                <a:moveTo>
                  <a:pt x="1973" y="154"/>
                </a:moveTo>
                <a:lnTo>
                  <a:pt x="19690" y="6260"/>
                </a:lnTo>
                <a:cubicBezTo>
                  <a:pt x="20736" y="6620"/>
                  <a:pt x="21597" y="7510"/>
                  <a:pt x="21594" y="8231"/>
                </a:cubicBezTo>
                <a:lnTo>
                  <a:pt x="21535" y="20381"/>
                </a:lnTo>
                <a:cubicBezTo>
                  <a:pt x="21532" y="21098"/>
                  <a:pt x="20666" y="21393"/>
                  <a:pt x="19620" y="21032"/>
                </a:cubicBezTo>
                <a:lnTo>
                  <a:pt x="1902" y="14926"/>
                </a:lnTo>
                <a:cubicBezTo>
                  <a:pt x="857" y="14565"/>
                  <a:pt x="-3" y="13676"/>
                  <a:pt x="0" y="12959"/>
                </a:cubicBezTo>
                <a:lnTo>
                  <a:pt x="58" y="809"/>
                </a:lnTo>
                <a:cubicBezTo>
                  <a:pt x="61" y="88"/>
                  <a:pt x="926" y="-207"/>
                  <a:pt x="1973" y="154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5" name="Freeform: Shape 22"/>
          <p:cNvSpPr/>
          <p:nvPr/>
        </p:nvSpPr>
        <p:spPr>
          <a:xfrm>
            <a:off x="6763985" y="4240998"/>
            <a:ext cx="1043476" cy="586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597" extrusionOk="0">
                <a:moveTo>
                  <a:pt x="10654" y="0"/>
                </a:moveTo>
                <a:cubicBezTo>
                  <a:pt x="10290" y="-1"/>
                  <a:pt x="9927" y="136"/>
                  <a:pt x="9650" y="415"/>
                </a:cubicBezTo>
                <a:lnTo>
                  <a:pt x="409" y="9788"/>
                </a:lnTo>
                <a:cubicBezTo>
                  <a:pt x="-139" y="10343"/>
                  <a:pt x="-136" y="11252"/>
                  <a:pt x="414" y="11811"/>
                </a:cubicBezTo>
                <a:lnTo>
                  <a:pt x="9676" y="21182"/>
                </a:lnTo>
                <a:cubicBezTo>
                  <a:pt x="9951" y="21457"/>
                  <a:pt x="10309" y="21596"/>
                  <a:pt x="10668" y="21598"/>
                </a:cubicBezTo>
                <a:cubicBezTo>
                  <a:pt x="11031" y="21599"/>
                  <a:pt x="11394" y="21459"/>
                  <a:pt x="11670" y="21177"/>
                </a:cubicBezTo>
                <a:lnTo>
                  <a:pt x="20914" y="11805"/>
                </a:lnTo>
                <a:cubicBezTo>
                  <a:pt x="21461" y="11251"/>
                  <a:pt x="21460" y="10351"/>
                  <a:pt x="20916" y="9792"/>
                </a:cubicBezTo>
                <a:lnTo>
                  <a:pt x="11719" y="490"/>
                </a:lnTo>
                <a:lnTo>
                  <a:pt x="11647" y="415"/>
                </a:lnTo>
                <a:cubicBezTo>
                  <a:pt x="11374" y="140"/>
                  <a:pt x="11014" y="2"/>
                  <a:pt x="10654" y="0"/>
                </a:cubicBezTo>
              </a:path>
            </a:pathLst>
          </a:custGeom>
          <a:solidFill>
            <a:sysClr val="window" lastClr="FFFFFF">
              <a:lumMod val="8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6" name="Freeform: Shape 23"/>
          <p:cNvSpPr/>
          <p:nvPr/>
        </p:nvSpPr>
        <p:spPr>
          <a:xfrm>
            <a:off x="6166036" y="4550282"/>
            <a:ext cx="1043546" cy="58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597" extrusionOk="0">
                <a:moveTo>
                  <a:pt x="10653" y="0"/>
                </a:moveTo>
                <a:cubicBezTo>
                  <a:pt x="10291" y="-1"/>
                  <a:pt x="9928" y="138"/>
                  <a:pt x="9653" y="419"/>
                </a:cubicBezTo>
                <a:lnTo>
                  <a:pt x="409" y="9792"/>
                </a:lnTo>
                <a:cubicBezTo>
                  <a:pt x="-139" y="10347"/>
                  <a:pt x="-136" y="11256"/>
                  <a:pt x="414" y="11809"/>
                </a:cubicBezTo>
                <a:lnTo>
                  <a:pt x="9676" y="21180"/>
                </a:lnTo>
                <a:cubicBezTo>
                  <a:pt x="9950" y="21458"/>
                  <a:pt x="10310" y="21597"/>
                  <a:pt x="10670" y="21598"/>
                </a:cubicBezTo>
                <a:cubicBezTo>
                  <a:pt x="11009" y="21599"/>
                  <a:pt x="11348" y="21477"/>
                  <a:pt x="11616" y="21235"/>
                </a:cubicBezTo>
                <a:lnTo>
                  <a:pt x="20920" y="11801"/>
                </a:lnTo>
                <a:cubicBezTo>
                  <a:pt x="21461" y="11245"/>
                  <a:pt x="21459" y="10341"/>
                  <a:pt x="20911" y="9792"/>
                </a:cubicBezTo>
                <a:lnTo>
                  <a:pt x="11650" y="421"/>
                </a:lnTo>
                <a:cubicBezTo>
                  <a:pt x="11376" y="142"/>
                  <a:pt x="11014" y="2"/>
                  <a:pt x="10653" y="0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7" name="Freeform: Shape 24"/>
          <p:cNvSpPr/>
          <p:nvPr/>
        </p:nvSpPr>
        <p:spPr>
          <a:xfrm>
            <a:off x="5568087" y="4880185"/>
            <a:ext cx="1043601" cy="58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597" extrusionOk="0">
                <a:moveTo>
                  <a:pt x="10655" y="0"/>
                </a:moveTo>
                <a:cubicBezTo>
                  <a:pt x="10293" y="-1"/>
                  <a:pt x="9930" y="138"/>
                  <a:pt x="9656" y="415"/>
                </a:cubicBezTo>
                <a:lnTo>
                  <a:pt x="408" y="9787"/>
                </a:lnTo>
                <a:cubicBezTo>
                  <a:pt x="-136" y="10342"/>
                  <a:pt x="-137" y="11257"/>
                  <a:pt x="414" y="11809"/>
                </a:cubicBezTo>
                <a:lnTo>
                  <a:pt x="9675" y="21180"/>
                </a:lnTo>
                <a:cubicBezTo>
                  <a:pt x="9948" y="21457"/>
                  <a:pt x="10309" y="21597"/>
                  <a:pt x="10668" y="21598"/>
                </a:cubicBezTo>
                <a:cubicBezTo>
                  <a:pt x="11017" y="21599"/>
                  <a:pt x="11365" y="21471"/>
                  <a:pt x="11634" y="21213"/>
                </a:cubicBezTo>
                <a:lnTo>
                  <a:pt x="20920" y="11799"/>
                </a:lnTo>
                <a:cubicBezTo>
                  <a:pt x="21463" y="11243"/>
                  <a:pt x="21458" y="10344"/>
                  <a:pt x="20914" y="9786"/>
                </a:cubicBezTo>
                <a:lnTo>
                  <a:pt x="11648" y="416"/>
                </a:lnTo>
                <a:cubicBezTo>
                  <a:pt x="11376" y="141"/>
                  <a:pt x="11016" y="2"/>
                  <a:pt x="10655" y="0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8" name="Freeform: Shape 25"/>
          <p:cNvSpPr/>
          <p:nvPr/>
        </p:nvSpPr>
        <p:spPr>
          <a:xfrm>
            <a:off x="6166036" y="3911095"/>
            <a:ext cx="1043497" cy="58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598" extrusionOk="0">
                <a:moveTo>
                  <a:pt x="10651" y="0"/>
                </a:moveTo>
                <a:cubicBezTo>
                  <a:pt x="10289" y="-1"/>
                  <a:pt x="9926" y="138"/>
                  <a:pt x="9651" y="419"/>
                </a:cubicBezTo>
                <a:lnTo>
                  <a:pt x="408" y="9791"/>
                </a:lnTo>
                <a:cubicBezTo>
                  <a:pt x="-140" y="10346"/>
                  <a:pt x="-134" y="11255"/>
                  <a:pt x="413" y="11808"/>
                </a:cubicBezTo>
                <a:lnTo>
                  <a:pt x="9674" y="21179"/>
                </a:lnTo>
                <a:cubicBezTo>
                  <a:pt x="9948" y="21456"/>
                  <a:pt x="10308" y="21596"/>
                  <a:pt x="10668" y="21598"/>
                </a:cubicBezTo>
                <a:cubicBezTo>
                  <a:pt x="11031" y="21599"/>
                  <a:pt x="11395" y="21458"/>
                  <a:pt x="11671" y="21180"/>
                </a:cubicBezTo>
                <a:lnTo>
                  <a:pt x="20911" y="11808"/>
                </a:lnTo>
                <a:cubicBezTo>
                  <a:pt x="21459" y="11253"/>
                  <a:pt x="21460" y="10344"/>
                  <a:pt x="20909" y="9792"/>
                </a:cubicBezTo>
                <a:lnTo>
                  <a:pt x="13439" y="2233"/>
                </a:lnTo>
                <a:lnTo>
                  <a:pt x="11634" y="408"/>
                </a:lnTo>
                <a:cubicBezTo>
                  <a:pt x="11361" y="138"/>
                  <a:pt x="11006" y="1"/>
                  <a:pt x="10651" y="0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39" name="Freeform: Shape 26"/>
          <p:cNvSpPr/>
          <p:nvPr/>
        </p:nvSpPr>
        <p:spPr>
          <a:xfrm>
            <a:off x="5568087" y="4240998"/>
            <a:ext cx="1043489" cy="586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3" h="21597" extrusionOk="0">
                <a:moveTo>
                  <a:pt x="10653" y="0"/>
                </a:moveTo>
                <a:cubicBezTo>
                  <a:pt x="10290" y="-1"/>
                  <a:pt x="9928" y="137"/>
                  <a:pt x="9653" y="415"/>
                </a:cubicBezTo>
                <a:lnTo>
                  <a:pt x="409" y="9789"/>
                </a:lnTo>
                <a:cubicBezTo>
                  <a:pt x="-139" y="10343"/>
                  <a:pt x="-136" y="11252"/>
                  <a:pt x="414" y="11810"/>
                </a:cubicBezTo>
                <a:lnTo>
                  <a:pt x="9676" y="21183"/>
                </a:lnTo>
                <a:cubicBezTo>
                  <a:pt x="9949" y="21458"/>
                  <a:pt x="10309" y="21596"/>
                  <a:pt x="10668" y="21598"/>
                </a:cubicBezTo>
                <a:cubicBezTo>
                  <a:pt x="11031" y="21599"/>
                  <a:pt x="11393" y="21460"/>
                  <a:pt x="11669" y="21178"/>
                </a:cubicBezTo>
                <a:lnTo>
                  <a:pt x="20913" y="11805"/>
                </a:lnTo>
                <a:cubicBezTo>
                  <a:pt x="21461" y="11251"/>
                  <a:pt x="21459" y="10347"/>
                  <a:pt x="20911" y="9789"/>
                </a:cubicBezTo>
                <a:lnTo>
                  <a:pt x="11646" y="416"/>
                </a:lnTo>
                <a:cubicBezTo>
                  <a:pt x="11374" y="141"/>
                  <a:pt x="11013" y="2"/>
                  <a:pt x="10653" y="0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40" name="Freeform: Shape 27"/>
          <p:cNvSpPr/>
          <p:nvPr/>
        </p:nvSpPr>
        <p:spPr>
          <a:xfrm>
            <a:off x="4970137" y="4550282"/>
            <a:ext cx="1043549" cy="586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599" extrusionOk="0">
                <a:moveTo>
                  <a:pt x="10654" y="0"/>
                </a:moveTo>
                <a:cubicBezTo>
                  <a:pt x="10291" y="-1"/>
                  <a:pt x="9928" y="139"/>
                  <a:pt x="9654" y="420"/>
                </a:cubicBezTo>
                <a:lnTo>
                  <a:pt x="410" y="9792"/>
                </a:lnTo>
                <a:cubicBezTo>
                  <a:pt x="-138" y="10347"/>
                  <a:pt x="-136" y="11255"/>
                  <a:pt x="415" y="11814"/>
                </a:cubicBezTo>
                <a:lnTo>
                  <a:pt x="7911" y="19398"/>
                </a:lnTo>
                <a:lnTo>
                  <a:pt x="9684" y="21192"/>
                </a:lnTo>
                <a:cubicBezTo>
                  <a:pt x="9957" y="21461"/>
                  <a:pt x="10311" y="21597"/>
                  <a:pt x="10667" y="21598"/>
                </a:cubicBezTo>
                <a:cubicBezTo>
                  <a:pt x="11031" y="21599"/>
                  <a:pt x="11395" y="21460"/>
                  <a:pt x="11669" y="21180"/>
                </a:cubicBezTo>
                <a:lnTo>
                  <a:pt x="20913" y="11809"/>
                </a:lnTo>
                <a:cubicBezTo>
                  <a:pt x="21461" y="11254"/>
                  <a:pt x="21462" y="10345"/>
                  <a:pt x="20911" y="9786"/>
                </a:cubicBezTo>
                <a:lnTo>
                  <a:pt x="11650" y="421"/>
                </a:lnTo>
                <a:cubicBezTo>
                  <a:pt x="11375" y="143"/>
                  <a:pt x="11015" y="1"/>
                  <a:pt x="10654" y="0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41" name="Freeform: Shape 28"/>
          <p:cNvSpPr/>
          <p:nvPr/>
        </p:nvSpPr>
        <p:spPr>
          <a:xfrm>
            <a:off x="5547468" y="3581191"/>
            <a:ext cx="1043484" cy="586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6" h="21597" extrusionOk="0">
                <a:moveTo>
                  <a:pt x="10654" y="0"/>
                </a:moveTo>
                <a:cubicBezTo>
                  <a:pt x="10304" y="-1"/>
                  <a:pt x="9953" y="129"/>
                  <a:pt x="9680" y="387"/>
                </a:cubicBezTo>
                <a:lnTo>
                  <a:pt x="1838" y="8339"/>
                </a:lnTo>
                <a:lnTo>
                  <a:pt x="409" y="9788"/>
                </a:lnTo>
                <a:cubicBezTo>
                  <a:pt x="-139" y="10342"/>
                  <a:pt x="-136" y="11251"/>
                  <a:pt x="414" y="11810"/>
                </a:cubicBezTo>
                <a:lnTo>
                  <a:pt x="9677" y="21181"/>
                </a:lnTo>
                <a:cubicBezTo>
                  <a:pt x="9952" y="21456"/>
                  <a:pt x="10312" y="21596"/>
                  <a:pt x="10672" y="21598"/>
                </a:cubicBezTo>
                <a:cubicBezTo>
                  <a:pt x="11034" y="21599"/>
                  <a:pt x="11396" y="21460"/>
                  <a:pt x="11671" y="21182"/>
                </a:cubicBezTo>
                <a:lnTo>
                  <a:pt x="20916" y="11810"/>
                </a:lnTo>
                <a:cubicBezTo>
                  <a:pt x="21446" y="11268"/>
                  <a:pt x="21461" y="10406"/>
                  <a:pt x="20967" y="9845"/>
                </a:cubicBezTo>
                <a:lnTo>
                  <a:pt x="11591" y="362"/>
                </a:lnTo>
                <a:cubicBezTo>
                  <a:pt x="11326" y="122"/>
                  <a:pt x="10990" y="2"/>
                  <a:pt x="10654" y="0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42" name="Freeform: Shape 29"/>
          <p:cNvSpPr/>
          <p:nvPr/>
        </p:nvSpPr>
        <p:spPr>
          <a:xfrm>
            <a:off x="4970137" y="3911095"/>
            <a:ext cx="1043489" cy="58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597" extrusionOk="0">
                <a:moveTo>
                  <a:pt x="10652" y="0"/>
                </a:moveTo>
                <a:cubicBezTo>
                  <a:pt x="10289" y="-1"/>
                  <a:pt x="9926" y="139"/>
                  <a:pt x="9652" y="419"/>
                </a:cubicBezTo>
                <a:lnTo>
                  <a:pt x="408" y="9792"/>
                </a:lnTo>
                <a:cubicBezTo>
                  <a:pt x="-140" y="10347"/>
                  <a:pt x="-134" y="11256"/>
                  <a:pt x="413" y="11809"/>
                </a:cubicBezTo>
                <a:lnTo>
                  <a:pt x="9678" y="21180"/>
                </a:lnTo>
                <a:cubicBezTo>
                  <a:pt x="9950" y="21458"/>
                  <a:pt x="10309" y="21596"/>
                  <a:pt x="10668" y="21598"/>
                </a:cubicBezTo>
                <a:cubicBezTo>
                  <a:pt x="11032" y="21599"/>
                  <a:pt x="11396" y="21460"/>
                  <a:pt x="11671" y="21180"/>
                </a:cubicBezTo>
                <a:lnTo>
                  <a:pt x="20911" y="11809"/>
                </a:lnTo>
                <a:cubicBezTo>
                  <a:pt x="21459" y="11254"/>
                  <a:pt x="21460" y="10345"/>
                  <a:pt x="20909" y="9792"/>
                </a:cubicBezTo>
                <a:lnTo>
                  <a:pt x="11648" y="421"/>
                </a:lnTo>
                <a:cubicBezTo>
                  <a:pt x="11374" y="142"/>
                  <a:pt x="11013" y="2"/>
                  <a:pt x="10652" y="0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43" name="Freeform: Shape 30"/>
          <p:cNvSpPr/>
          <p:nvPr/>
        </p:nvSpPr>
        <p:spPr>
          <a:xfrm>
            <a:off x="4351570" y="4240998"/>
            <a:ext cx="1043592" cy="586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6" h="21597" extrusionOk="0">
                <a:moveTo>
                  <a:pt x="10656" y="0"/>
                </a:moveTo>
                <a:cubicBezTo>
                  <a:pt x="10293" y="-1"/>
                  <a:pt x="9930" y="137"/>
                  <a:pt x="9656" y="415"/>
                </a:cubicBezTo>
                <a:lnTo>
                  <a:pt x="7393" y="2709"/>
                </a:lnTo>
                <a:lnTo>
                  <a:pt x="352" y="9847"/>
                </a:lnTo>
                <a:cubicBezTo>
                  <a:pt x="-136" y="10407"/>
                  <a:pt x="-118" y="11276"/>
                  <a:pt x="413" y="11809"/>
                </a:cubicBezTo>
                <a:lnTo>
                  <a:pt x="9675" y="21180"/>
                </a:lnTo>
                <a:cubicBezTo>
                  <a:pt x="9949" y="21458"/>
                  <a:pt x="10308" y="21597"/>
                  <a:pt x="10669" y="21598"/>
                </a:cubicBezTo>
                <a:cubicBezTo>
                  <a:pt x="11032" y="21599"/>
                  <a:pt x="11396" y="21460"/>
                  <a:pt x="11671" y="21181"/>
                </a:cubicBezTo>
                <a:lnTo>
                  <a:pt x="20916" y="11803"/>
                </a:lnTo>
                <a:cubicBezTo>
                  <a:pt x="21464" y="11249"/>
                  <a:pt x="21461" y="10345"/>
                  <a:pt x="20914" y="9786"/>
                </a:cubicBezTo>
                <a:lnTo>
                  <a:pt x="11652" y="417"/>
                </a:lnTo>
                <a:cubicBezTo>
                  <a:pt x="11378" y="141"/>
                  <a:pt x="11017" y="2"/>
                  <a:pt x="10656" y="0"/>
                </a:cubicBezTo>
              </a:path>
            </a:pathLst>
          </a:custGeom>
          <a:solidFill>
            <a:srgbClr val="E7E6E6">
              <a:lumMod val="90000"/>
            </a:srgb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127760" y="5137150"/>
            <a:ext cx="9607550" cy="1219876"/>
            <a:chOff x="7280925" y="1170119"/>
            <a:chExt cx="3875369" cy="2080427"/>
          </a:xfrm>
        </p:grpSpPr>
        <p:sp>
          <p:nvSpPr>
            <p:cNvPr id="45" name="文本框 44"/>
            <p:cNvSpPr txBox="1"/>
            <p:nvPr/>
          </p:nvSpPr>
          <p:spPr>
            <a:xfrm>
              <a:off x="7280925" y="1170119"/>
              <a:ext cx="2901950" cy="68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app.py</a:t>
              </a:r>
              <a:endParaRPr lang="zh-CN" altLang="en-US" sz="2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280925" y="1678095"/>
              <a:ext cx="3875369" cy="1572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pc="12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Web 回测界面，基于 Gradio 实现。支持参数输入、回测执行、绩效图表、指标统计和数据摘要等功能，界面友好，适合交互式策略研究 </a:t>
              </a:r>
              <a:endParaRPr lang="zh-CN" altLang="en-US" spc="12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76536" y="1030059"/>
            <a:ext cx="3972560" cy="1838325"/>
            <a:chOff x="7280925" y="1412701"/>
            <a:chExt cx="3972560" cy="1838325"/>
          </a:xfrm>
        </p:grpSpPr>
        <p:sp>
          <p:nvSpPr>
            <p:cNvPr id="51" name="文本框 50"/>
            <p:cNvSpPr txBox="1"/>
            <p:nvPr/>
          </p:nvSpPr>
          <p:spPr>
            <a:xfrm>
              <a:off x="7280925" y="1412701"/>
              <a:ext cx="29622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db/ </a:t>
              </a:r>
              <a:endParaRPr lang="zh-CN" altLang="en-US" sz="2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280925" y="1682576"/>
              <a:ext cx="3972560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pc="12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数据库相关脚本，包括原始数据的清洗、入库和表结构定义。支持从CSV批量导入合约行情数据，并存储为SQL数据库，便于后续分析和回测. </a:t>
              </a:r>
              <a:endParaRPr lang="zh-CN" altLang="en-US" sz="1600" spc="12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5581" y="3047931"/>
            <a:ext cx="3748405" cy="1934210"/>
            <a:chOff x="7301245" y="1587961"/>
            <a:chExt cx="3748405" cy="1934210"/>
          </a:xfrm>
        </p:grpSpPr>
        <p:sp>
          <p:nvSpPr>
            <p:cNvPr id="54" name="文本框 53"/>
            <p:cNvSpPr txBox="1"/>
            <p:nvPr/>
          </p:nvSpPr>
          <p:spPr>
            <a:xfrm>
              <a:off x="7301245" y="1587961"/>
              <a:ext cx="296164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exchange/Exchange </a:t>
              </a:r>
              <a:endParaRPr lang="zh-CN" altLang="en-US" sz="2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301245" y="1953721"/>
              <a:ext cx="3748405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pc="12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回测撮合引擎，模拟真实交易所的订单撮合、成交生成、日结算等功能。支持订单管理、成交记录、日度统计等，便于策略回测的真实还原. </a:t>
              </a:r>
              <a:endParaRPr lang="zh-CN" altLang="en-US" sz="1600" spc="12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902711" y="2872612"/>
            <a:ext cx="3875369" cy="1838289"/>
            <a:chOff x="7280925" y="1412701"/>
            <a:chExt cx="3875369" cy="1838289"/>
          </a:xfrm>
        </p:grpSpPr>
        <p:sp>
          <p:nvSpPr>
            <p:cNvPr id="57" name="文本框 56"/>
            <p:cNvSpPr txBox="1"/>
            <p:nvPr/>
          </p:nvSpPr>
          <p:spPr>
            <a:xfrm>
              <a:off x="7280925" y="1412701"/>
              <a:ext cx="29025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strategy/Strategy.py </a:t>
              </a:r>
              <a:endParaRPr lang="zh-CN" altLang="en-US" sz="2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280925" y="1682540"/>
              <a:ext cx="3875369" cy="156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pc="12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华文楷体" panose="02010600040101010101" charset="-122"/>
                </a:rPr>
                <a:t>策略实现模块。以增强型RSI策略为例，支持多周期RSI信号、交易时段过滤、资金管理等。可扩展为多因子或其它量化策略. </a:t>
              </a:r>
              <a:endParaRPr lang="zh-CN" altLang="en-US" sz="1600" spc="12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169670" y="180340"/>
            <a:ext cx="23196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rgbClr val="A5353A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rPr>
              <a:t>主要模块</a:t>
            </a:r>
            <a:r>
              <a: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rPr>
              <a:t>说明</a:t>
            </a:r>
            <a:endParaRPr kumimoji="0" lang="zh-CN" altLang="en-US" sz="2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7" b="20351"/>
          <a:stretch>
            <a:fillRect/>
          </a:stretch>
        </p:blipFill>
        <p:spPr>
          <a:xfrm>
            <a:off x="0" y="3477"/>
            <a:ext cx="12192000" cy="30732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" y="-4272"/>
            <a:ext cx="12191997" cy="3106667"/>
          </a:xfrm>
          <a:prstGeom prst="rect">
            <a:avLst/>
          </a:prstGeom>
          <a:solidFill>
            <a:schemeClr val="accent1">
              <a:lumMod val="100000"/>
              <a:alpha val="8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013A89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占位符 8"/>
          <p:cNvSpPr txBox="1"/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标题 4"/>
          <p:cNvSpPr txBox="1"/>
          <p:nvPr/>
        </p:nvSpPr>
        <p:spPr>
          <a:xfrm>
            <a:off x="3455670" y="4375150"/>
            <a:ext cx="7428865" cy="64897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lt"/>
              </a:rPr>
              <a:t>数据选择及数据库搭建 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 </a:t>
            </a:r>
            <a:endParaRPr lang="en-US" altLang="zh-CN" sz="4000" b="1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75720" y="5244190"/>
            <a:ext cx="4752528" cy="0"/>
          </a:xfrm>
          <a:prstGeom prst="line">
            <a:avLst/>
          </a:prstGeom>
          <a:noFill/>
          <a:ln w="28575" cap="flat" cmpd="sng" algn="ctr">
            <a:solidFill>
              <a:schemeClr val="accent1">
                <a:lumMod val="10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5250253" y="2386575"/>
            <a:ext cx="13004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01</a:t>
            </a:r>
            <a:endParaRPr lang="en-US" altLang="zh-CN" sz="8800" b="1" dirty="0">
              <a:solidFill>
                <a:prstClr val="white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4700" y="177712"/>
            <a:ext cx="11521279" cy="693041"/>
            <a:chOff x="335361" y="116633"/>
            <a:chExt cx="11521279" cy="693041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1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64530" y="1845583"/>
            <a:ext cx="11513006" cy="4220755"/>
          </a:xfrm>
          <a:prstGeom prst="rect">
            <a:avLst/>
          </a:prstGeom>
          <a:solidFill>
            <a:schemeClr val="accent1">
              <a:lumMod val="10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 rot="0">
            <a:off x="593874" y="2204720"/>
            <a:ext cx="1180951" cy="514350"/>
            <a:chOff x="10061932" y="1734537"/>
            <a:chExt cx="1696873" cy="514645"/>
          </a:xfrm>
        </p:grpSpPr>
        <p:grpSp>
          <p:nvGrpSpPr>
            <p:cNvPr id="14" name="组合 13"/>
            <p:cNvGrpSpPr/>
            <p:nvPr/>
          </p:nvGrpSpPr>
          <p:grpSpPr>
            <a:xfrm>
              <a:off x="10068105" y="1734537"/>
              <a:ext cx="1690700" cy="514645"/>
              <a:chOff x="10068105" y="1734537"/>
              <a:chExt cx="1690700" cy="514645"/>
            </a:xfrm>
          </p:grpSpPr>
          <p:sp>
            <p:nvSpPr>
              <p:cNvPr id="16" name="平行四边形 15"/>
              <p:cNvSpPr/>
              <p:nvPr/>
            </p:nvSpPr>
            <p:spPr>
              <a:xfrm>
                <a:off x="10136045" y="1734537"/>
                <a:ext cx="1622760" cy="461665"/>
              </a:xfrm>
              <a:prstGeom prst="parallelogram">
                <a:avLst>
                  <a:gd name="adj" fmla="val 0"/>
                </a:avLst>
              </a:prstGeom>
              <a:noFill/>
              <a:ln w="9525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ea typeface="阿里巴巴普惠体 R"/>
                </a:endParaRPr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10068105" y="1787517"/>
                <a:ext cx="1622760" cy="461665"/>
              </a:xfrm>
              <a:prstGeom prst="parallelogram">
                <a:avLst>
                  <a:gd name="adj" fmla="val 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ea typeface="阿里巴巴普惠体 R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0061932" y="1805090"/>
              <a:ext cx="1576648" cy="42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阿里巴巴普惠体 H" panose="00020600040101010101" pitchFamily="18" charset="-122"/>
                </a:rPr>
                <a:t>数据选取</a:t>
              </a:r>
              <a:endParaRPr lang="zh-CN" altLang="en-US" kern="0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  <a:cs typeface="阿里巴巴普惠体 H" panose="00020600040101010101" pitchFamily="18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8341" y="5380332"/>
            <a:ext cx="9906616" cy="514645"/>
            <a:chOff x="455486" y="5475579"/>
            <a:chExt cx="9906616" cy="514645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9732" y="5496950"/>
              <a:ext cx="8232370" cy="404806"/>
              <a:chOff x="2129732" y="5496950"/>
              <a:chExt cx="8232370" cy="404806"/>
            </a:xfrm>
          </p:grpSpPr>
          <p:sp>
            <p:nvSpPr>
              <p:cNvPr id="25" name="矩形: 圆角 24"/>
              <p:cNvSpPr/>
              <p:nvPr/>
            </p:nvSpPr>
            <p:spPr>
              <a:xfrm>
                <a:off x="2129732" y="5510252"/>
                <a:ext cx="2025650" cy="391504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72000" tIns="0" rIns="7200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chemeClr val="accent1">
                        <a:lumMod val="100000"/>
                      </a:scheme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阿里巴巴普惠体 M" panose="00020600040101010101" pitchFamily="18" charset="-122"/>
                  </a:rPr>
                  <a:t>CSV 文件读取</a:t>
                </a:r>
                <a:endParaRPr lang="en-US" altLang="zh-CN" kern="0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4510646" y="5507108"/>
                <a:ext cx="1233140" cy="391536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72000" tIns="0" rIns="7200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en-US" kern="0" dirty="0">
                    <a:solidFill>
                      <a:schemeClr val="accent1">
                        <a:lumMod val="100000"/>
                      </a:scheme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阿里巴巴普惠体 M" panose="00020600040101010101" pitchFamily="18" charset="-122"/>
                  </a:rPr>
                  <a:t>数据清洗</a:t>
                </a:r>
                <a:endParaRPr lang="en-US" kern="0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6098482" y="5507481"/>
                <a:ext cx="2665730" cy="394228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72000" tIns="0" rIns="7200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en-US" kern="0" dirty="0">
                    <a:solidFill>
                      <a:schemeClr val="accent1">
                        <a:lumMod val="100000"/>
                      </a:scheme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阿里巴巴普惠体 M" panose="00020600040101010101" pitchFamily="18" charset="-122"/>
                  </a:rPr>
                  <a:t>写入 SQLite 数据库 </a:t>
                </a:r>
                <a:endParaRPr lang="en-US" kern="0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28" name="矩形: 圆角 27"/>
              <p:cNvSpPr/>
              <p:nvPr/>
            </p:nvSpPr>
            <p:spPr>
              <a:xfrm>
                <a:off x="9128962" y="5496950"/>
                <a:ext cx="1233140" cy="391536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72000" tIns="0" rIns="7200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en-US" kern="0" dirty="0">
                    <a:solidFill>
                      <a:schemeClr val="accent1">
                        <a:lumMod val="100000"/>
                      </a:scheme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阿里巴巴普惠体 M" panose="00020600040101010101" pitchFamily="18" charset="-122"/>
                  </a:rPr>
                  <a:t> 查询验证</a:t>
                </a:r>
                <a:endParaRPr lang="en-US" kern="0" dirty="0">
                  <a:solidFill>
                    <a:schemeClr val="accent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阿里巴巴普惠体 M" panose="00020600040101010101" pitchFamily="18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55486" y="5475579"/>
              <a:ext cx="1373993" cy="514645"/>
              <a:chOff x="9863179" y="1734537"/>
              <a:chExt cx="1974151" cy="514645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9979860" y="1734537"/>
                <a:ext cx="1778945" cy="514645"/>
                <a:chOff x="9979860" y="1734537"/>
                <a:chExt cx="1778945" cy="514645"/>
              </a:xfrm>
            </p:grpSpPr>
            <p:sp>
              <p:nvSpPr>
                <p:cNvPr id="23" name="平行四边形 22"/>
                <p:cNvSpPr/>
                <p:nvPr/>
              </p:nvSpPr>
              <p:spPr>
                <a:xfrm>
                  <a:off x="10136045" y="1734537"/>
                  <a:ext cx="1622760" cy="461665"/>
                </a:xfrm>
                <a:prstGeom prst="parallelogram">
                  <a:avLst>
                    <a:gd name="adj" fmla="val 0"/>
                  </a:avLst>
                </a:prstGeom>
                <a:noFill/>
                <a:ln w="9525" cap="flat" cmpd="sng" algn="ctr">
                  <a:solidFill>
                    <a:schemeClr val="accent1">
                      <a:lumMod val="10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 dirty="0">
                    <a:solidFill>
                      <a:prstClr val="white"/>
                    </a:solidFill>
                    <a:ea typeface="阿里巴巴普惠体 R"/>
                  </a:endParaRPr>
                </a:p>
              </p:txBody>
            </p:sp>
            <p:sp>
              <p:nvSpPr>
                <p:cNvPr id="24" name="平行四边形 23"/>
                <p:cNvSpPr/>
                <p:nvPr/>
              </p:nvSpPr>
              <p:spPr>
                <a:xfrm>
                  <a:off x="9979860" y="1787517"/>
                  <a:ext cx="1711006" cy="461665"/>
                </a:xfrm>
                <a:prstGeom prst="parallelogram">
                  <a:avLst>
                    <a:gd name="adj" fmla="val 0"/>
                  </a:avLst>
                </a:prstGeom>
                <a:solidFill>
                  <a:schemeClr val="accent1">
                    <a:lumMod val="10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 dirty="0">
                    <a:solidFill>
                      <a:prstClr val="white"/>
                    </a:solidFill>
                    <a:ea typeface="阿里巴巴普惠体 R"/>
                  </a:endParaRPr>
                </a:p>
              </p:txBody>
            </p:sp>
          </p:grpSp>
          <p:sp>
            <p:nvSpPr>
              <p:cNvPr id="22" name="文本框 21"/>
              <p:cNvSpPr txBox="1"/>
              <p:nvPr/>
            </p:nvSpPr>
            <p:spPr>
              <a:xfrm>
                <a:off x="9863179" y="1824469"/>
                <a:ext cx="1974151" cy="423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阿里巴巴普惠体 H" panose="00020600040101010101" pitchFamily="18" charset="-122"/>
                  </a:rPr>
                  <a:t>建库入库</a:t>
                </a:r>
                <a:endParaRPr lang="zh-CN" altLang="en-US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阿里巴巴普惠体 H" panose="00020600040101010101" pitchFamily="18" charset="-122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396926" y="1184316"/>
            <a:ext cx="11339921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选取沪深</a:t>
            </a:r>
            <a:r>
              <a:rPr lang="en-US" altLang="zh-CN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300</a:t>
            </a:r>
            <a:r>
              <a:rPr lang="zh-CN" altLang="en-US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股指期货主连最近</a:t>
            </a:r>
            <a:r>
              <a:rPr lang="en-US" altLang="zh-CN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10</a:t>
            </a:r>
            <a:r>
              <a:rPr lang="zh-CN" altLang="en-US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年的</a:t>
            </a:r>
            <a:r>
              <a:rPr lang="en-US" altLang="zh-CN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1</a:t>
            </a:r>
            <a:r>
              <a:rPr lang="zh-CN" altLang="en-US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分钟</a:t>
            </a:r>
            <a:r>
              <a:rPr lang="zh-CN" altLang="en-US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数据.</a:t>
            </a:r>
            <a:endParaRPr lang="zh-CN" altLang="en-US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74420" y="211455"/>
            <a:ext cx="3263900" cy="490220"/>
            <a:chOff x="1692" y="333"/>
            <a:chExt cx="5140" cy="772"/>
          </a:xfrm>
        </p:grpSpPr>
        <p:sp>
          <p:nvSpPr>
            <p:cNvPr id="31" name="圆角矩形 6"/>
            <p:cNvSpPr/>
            <p:nvPr/>
          </p:nvSpPr>
          <p:spPr>
            <a:xfrm>
              <a:off x="1692" y="333"/>
              <a:ext cx="5004" cy="772"/>
            </a:xfrm>
            <a:prstGeom prst="roundRect">
              <a:avLst>
                <a:gd name="adj" fmla="val 37046"/>
              </a:avLst>
            </a:prstGeom>
            <a:gradFill flip="none" rotWithShape="1">
              <a:gsLst>
                <a:gs pos="53000">
                  <a:schemeClr val="accent1">
                    <a:lumMod val="100000"/>
                  </a:schemeClr>
                </a:gs>
                <a:gs pos="950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</a:gsLst>
              <a:lin ang="20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822" y="333"/>
              <a:ext cx="5011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A5353A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数据选取及数据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库搭建</a:t>
              </a:r>
              <a:endPara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854835" y="2459990"/>
          <a:ext cx="85344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55"/>
                <a:gridCol w="948055"/>
                <a:gridCol w="948055"/>
                <a:gridCol w="948055"/>
                <a:gridCol w="948055"/>
                <a:gridCol w="948055"/>
                <a:gridCol w="948055"/>
                <a:gridCol w="948055"/>
                <a:gridCol w="948055"/>
              </a:tblGrid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Datetime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Open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High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Low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Close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Volume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Amount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Position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Symbol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2010/4/20 9:15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3209.2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3204.4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3213.6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829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798621840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4140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IF1005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2010/4/20 9:16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3213.6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3206.6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580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558226440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4312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IF1005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2010/4/20 9:17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3206.4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3203.8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473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455288040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4408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IF1005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2010/4/20 9:18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3209.2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3208.8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3211.8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411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395939460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4505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IF1005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2010/4/20 9:19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3211.6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3212.2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3208.6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3212.2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316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304359180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4544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IF1005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2010/4/20 9:20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3212.8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3212.8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3214.6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534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515043660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4608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IF1005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stCxn id="25" idx="3"/>
            <a:endCxn id="26" idx="1"/>
          </p:cNvCxnSpPr>
          <p:nvPr/>
        </p:nvCxnSpPr>
        <p:spPr>
          <a:xfrm flipV="1">
            <a:off x="4138295" y="5608320"/>
            <a:ext cx="35496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726430" y="5596255"/>
            <a:ext cx="35496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8747125" y="5607685"/>
            <a:ext cx="35496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7" b="20351"/>
          <a:stretch>
            <a:fillRect/>
          </a:stretch>
        </p:blipFill>
        <p:spPr>
          <a:xfrm>
            <a:off x="0" y="3477"/>
            <a:ext cx="12192000" cy="30732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" y="-4272"/>
            <a:ext cx="12191997" cy="3106667"/>
          </a:xfrm>
          <a:prstGeom prst="rect">
            <a:avLst/>
          </a:prstGeom>
          <a:solidFill>
            <a:schemeClr val="accent1">
              <a:lumMod val="100000"/>
              <a:alpha val="8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013A89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占位符 8"/>
          <p:cNvSpPr txBox="1"/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标题 4"/>
          <p:cNvSpPr txBox="1"/>
          <p:nvPr/>
        </p:nvSpPr>
        <p:spPr>
          <a:xfrm>
            <a:off x="3996055" y="4375150"/>
            <a:ext cx="7428865" cy="64897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lt"/>
              </a:rPr>
              <a:t>搭建</a:t>
            </a:r>
            <a:r>
              <a:rPr lang="zh-CN" altLang="en-US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lt"/>
              </a:rPr>
              <a:t>模拟交易所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 </a:t>
            </a:r>
            <a:endParaRPr lang="en-US" altLang="zh-CN" sz="4000" b="1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75720" y="5244190"/>
            <a:ext cx="4752528" cy="0"/>
          </a:xfrm>
          <a:prstGeom prst="line">
            <a:avLst/>
          </a:prstGeom>
          <a:noFill/>
          <a:ln w="28575" cap="flat" cmpd="sng" algn="ctr">
            <a:solidFill>
              <a:schemeClr val="accent1">
                <a:lumMod val="10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5250253" y="2386575"/>
            <a:ext cx="13004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02</a:t>
            </a:r>
            <a:endParaRPr lang="en-US" altLang="zh-CN" sz="8800" b="1" dirty="0">
              <a:solidFill>
                <a:prstClr val="white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4700" y="177712"/>
            <a:ext cx="11521279" cy="693041"/>
            <a:chOff x="335361" y="116633"/>
            <a:chExt cx="11521279" cy="693041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2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72110" y="1511935"/>
            <a:ext cx="11505565" cy="4714240"/>
          </a:xfrm>
          <a:prstGeom prst="rect">
            <a:avLst/>
          </a:prstGeom>
          <a:solidFill>
            <a:schemeClr val="accent1">
              <a:lumMod val="10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 rot="0">
            <a:off x="534820" y="1816735"/>
            <a:ext cx="1180950" cy="514350"/>
            <a:chOff x="10061933" y="1734537"/>
            <a:chExt cx="1696872" cy="514645"/>
          </a:xfrm>
        </p:grpSpPr>
        <p:grpSp>
          <p:nvGrpSpPr>
            <p:cNvPr id="14" name="组合 13"/>
            <p:cNvGrpSpPr/>
            <p:nvPr/>
          </p:nvGrpSpPr>
          <p:grpSpPr>
            <a:xfrm>
              <a:off x="10068105" y="1734537"/>
              <a:ext cx="1690700" cy="514645"/>
              <a:chOff x="10068105" y="1734537"/>
              <a:chExt cx="1690700" cy="514645"/>
            </a:xfrm>
          </p:grpSpPr>
          <p:sp>
            <p:nvSpPr>
              <p:cNvPr id="16" name="平行四边形 15"/>
              <p:cNvSpPr/>
              <p:nvPr/>
            </p:nvSpPr>
            <p:spPr>
              <a:xfrm>
                <a:off x="10136045" y="1734537"/>
                <a:ext cx="1622760" cy="461665"/>
              </a:xfrm>
              <a:prstGeom prst="parallelogram">
                <a:avLst>
                  <a:gd name="adj" fmla="val 0"/>
                </a:avLst>
              </a:prstGeom>
              <a:noFill/>
              <a:ln w="9525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ea typeface="阿里巴巴普惠体 R"/>
                </a:endParaRPr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10068105" y="1787517"/>
                <a:ext cx="1622760" cy="461665"/>
              </a:xfrm>
              <a:prstGeom prst="parallelogram">
                <a:avLst>
                  <a:gd name="adj" fmla="val 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ea typeface="阿里巴巴普惠体 R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0061933" y="1805090"/>
              <a:ext cx="1576649" cy="42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阿里巴巴普惠体 H" panose="00020600040101010101" pitchFamily="18" charset="-122"/>
                </a:rPr>
                <a:t>数据</a:t>
              </a:r>
              <a:r>
                <a:rPr lang="zh-CN" altLang="en-US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阿里巴巴普惠体 H" panose="00020600040101010101" pitchFamily="18" charset="-122"/>
                </a:rPr>
                <a:t>字段</a:t>
              </a:r>
              <a:endParaRPr lang="zh-CN" altLang="en-US" kern="0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  <a:cs typeface="阿里巴巴普惠体 H" panose="00020600040101010101" pitchFamily="18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421640" y="5175250"/>
            <a:ext cx="1374140" cy="514350"/>
            <a:chOff x="9863179" y="1734537"/>
            <a:chExt cx="1974151" cy="514645"/>
          </a:xfrm>
        </p:grpSpPr>
        <p:grpSp>
          <p:nvGrpSpPr>
            <p:cNvPr id="21" name="组合 20"/>
            <p:cNvGrpSpPr/>
            <p:nvPr/>
          </p:nvGrpSpPr>
          <p:grpSpPr>
            <a:xfrm>
              <a:off x="9979860" y="1734537"/>
              <a:ext cx="1778945" cy="514645"/>
              <a:chOff x="9979860" y="1734537"/>
              <a:chExt cx="1778945" cy="514645"/>
            </a:xfrm>
          </p:grpSpPr>
          <p:sp>
            <p:nvSpPr>
              <p:cNvPr id="23" name="平行四边形 22"/>
              <p:cNvSpPr/>
              <p:nvPr/>
            </p:nvSpPr>
            <p:spPr>
              <a:xfrm>
                <a:off x="10136045" y="1734537"/>
                <a:ext cx="1622760" cy="461665"/>
              </a:xfrm>
              <a:prstGeom prst="parallelogram">
                <a:avLst>
                  <a:gd name="adj" fmla="val 0"/>
                </a:avLst>
              </a:prstGeom>
              <a:noFill/>
              <a:ln w="9525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ea typeface="阿里巴巴普惠体 R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9979860" y="1787517"/>
                <a:ext cx="1711006" cy="461665"/>
              </a:xfrm>
              <a:prstGeom prst="parallelogram">
                <a:avLst>
                  <a:gd name="adj" fmla="val 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ea typeface="阿里巴巴普惠体 R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9863179" y="1824469"/>
              <a:ext cx="1974151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阿里巴巴普惠体 H" panose="00020600040101010101" pitchFamily="18" charset="-122"/>
                </a:rPr>
                <a:t>模块功能</a:t>
              </a:r>
              <a:endParaRPr lang="zh-CN" altLang="en-US" kern="0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  <a:cs typeface="阿里巴巴普惠体 H" panose="00020600040101010101" pitchFamily="18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421691" y="1005881"/>
            <a:ext cx="11339921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采用五档</a:t>
            </a:r>
            <a:r>
              <a:rPr lang="en-US" altLang="zh-CN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Tick</a:t>
            </a:r>
            <a:r>
              <a:rPr lang="zh-CN" altLang="en-US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级别</a:t>
            </a:r>
            <a:r>
              <a:rPr lang="zh-CN" altLang="en-US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交易数据.</a:t>
            </a:r>
            <a:endParaRPr lang="zh-CN" altLang="en-US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1" name="圆角矩形 6"/>
          <p:cNvSpPr/>
          <p:nvPr/>
        </p:nvSpPr>
        <p:spPr>
          <a:xfrm>
            <a:off x="1074420" y="211455"/>
            <a:ext cx="3177540" cy="490220"/>
          </a:xfrm>
          <a:prstGeom prst="roundRect">
            <a:avLst>
              <a:gd name="adj" fmla="val 37046"/>
            </a:avLst>
          </a:prstGeom>
          <a:gradFill flip="none" rotWithShape="1">
            <a:gsLst>
              <a:gs pos="53000">
                <a:schemeClr val="accent1">
                  <a:lumMod val="100000"/>
                </a:schemeClr>
              </a:gs>
              <a:gs pos="95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20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70710" y="177528"/>
            <a:ext cx="318228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rgbClr val="A5353A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rPr>
              <a:t>搭建模拟</a:t>
            </a:r>
            <a:r>
              <a: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rPr>
              <a:t>交易所</a:t>
            </a:r>
            <a:endParaRPr kumimoji="0" lang="zh-CN" altLang="en-US" sz="2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2025650" y="1783080"/>
          <a:ext cx="7955280" cy="271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20"/>
                <a:gridCol w="883920"/>
                <a:gridCol w="883920"/>
                <a:gridCol w="883920"/>
                <a:gridCol w="883920"/>
                <a:gridCol w="883920"/>
                <a:gridCol w="883920"/>
                <a:gridCol w="883920"/>
                <a:gridCol w="883920"/>
              </a:tblGrid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ActionDay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TradDay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UpdateTime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InstruID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LastPrice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HighPrice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LowPrice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OpenPrice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LastVolume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Volume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Turnover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OpenInt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PreOpenInt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OpenIntChg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AveragePrice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PreSetPrice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PreCloPrice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BuyVolume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SellVolume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AvgBuyPrice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AvgSellPrice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BidPrice1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BidVolume1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DerBidVolume1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BidPrice2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BidVolume2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DerBidVolume2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BidPrice3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BidVolume3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DerBidVolume3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BidPrice4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BidVolume4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DerBidVolume4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BidPrice5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BidVolume5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DerBidVolume5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</a:tr>
              <a:tr h="3937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AskPrice1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AskVolume1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DerAskVolume1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AskPrice2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AskVolume2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DerAskVolume2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AskPrice3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AskVolume3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DerAskVolume3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  <a:sym typeface="+mn-ea"/>
                        </a:rPr>
                        <a:t>AskPrice4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AskVolume4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DerAskVolume4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AskPrice5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AskVolume5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DerAskVolume5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ULimitPrice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LLimitPrice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LifeHighPrice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>
                          <a:solidFill>
                            <a:schemeClr val="bg1"/>
                          </a:solidFill>
                          <a:latin typeface="Times New Roman Regular" panose="02020603050405020304" charset="0"/>
                          <a:cs typeface="Times New Roman Regular" panose="02020603050405020304" charset="0"/>
                          <a:sym typeface="+mn-ea"/>
                        </a:rPr>
                        <a:t>LifeLowPrice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chemeClr val="bg1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13A89"/>
                    </a:solidFill>
                  </a:tcPr>
                </a:tc>
              </a:tr>
            </a:tbl>
          </a:graphicData>
        </a:graphic>
      </p:graphicFrame>
      <p:sp>
        <p:nvSpPr>
          <p:cNvPr id="41" name="矩形 40"/>
          <p:cNvSpPr/>
          <p:nvPr/>
        </p:nvSpPr>
        <p:spPr>
          <a:xfrm>
            <a:off x="2025650" y="4971415"/>
            <a:ext cx="8227695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ea"/>
              </a:rPr>
              <a:t>实现了一个回测系统中的模拟撮合交易所模块（BacktestExchange），用于接收 tick 数据、处理订单请求、撮合成交、记录交易结果，并进行每日总结分析.</a:t>
            </a:r>
            <a:endParaRPr lang="zh-CN" altLang="en-US" sz="1400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7" b="20351"/>
          <a:stretch>
            <a:fillRect/>
          </a:stretch>
        </p:blipFill>
        <p:spPr>
          <a:xfrm>
            <a:off x="0" y="3477"/>
            <a:ext cx="12192000" cy="30732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" y="-4272"/>
            <a:ext cx="12191997" cy="3106667"/>
          </a:xfrm>
          <a:prstGeom prst="rect">
            <a:avLst/>
          </a:prstGeom>
          <a:solidFill>
            <a:schemeClr val="accent1">
              <a:lumMod val="100000"/>
              <a:alpha val="8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013A89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占位符 8"/>
          <p:cNvSpPr txBox="1"/>
          <p:nvPr/>
        </p:nvSpPr>
        <p:spPr>
          <a:xfrm>
            <a:off x="4815507" y="1844824"/>
            <a:ext cx="2560983" cy="2530053"/>
          </a:xfrm>
          <a:custGeom>
            <a:avLst/>
            <a:gdLst>
              <a:gd name="connsiteX0" fmla="*/ 2057400 w 4114800"/>
              <a:gd name="connsiteY0" fmla="*/ 0 h 4065104"/>
              <a:gd name="connsiteX1" fmla="*/ 4114800 w 4114800"/>
              <a:gd name="connsiteY1" fmla="*/ 2032552 h 4065104"/>
              <a:gd name="connsiteX2" fmla="*/ 2057400 w 4114800"/>
              <a:gd name="connsiteY2" fmla="*/ 4065104 h 4065104"/>
              <a:gd name="connsiteX3" fmla="*/ 0 w 4114800"/>
              <a:gd name="connsiteY3" fmla="*/ 2032552 h 40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065104">
                <a:moveTo>
                  <a:pt x="2057400" y="0"/>
                </a:moveTo>
                <a:lnTo>
                  <a:pt x="4114800" y="2032552"/>
                </a:lnTo>
                <a:lnTo>
                  <a:pt x="2057400" y="4065104"/>
                </a:lnTo>
                <a:lnTo>
                  <a:pt x="0" y="2032552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 w="193675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>
                <a:solidFill>
                  <a:schemeClr val="bg1"/>
                </a:solidFill>
                <a:effectLst>
                  <a:innerShdw dist="63500" dir="16200000">
                    <a:schemeClr val="accent3"/>
                  </a:innerShdw>
                </a:effectLst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rgbClr val="FFFFFF"/>
              </a:solidFill>
              <a:effectLst>
                <a:innerShdw dist="63500" dir="16200000">
                  <a:srgbClr val="3889F5"/>
                </a:innerShdw>
              </a:effectLst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标题 4"/>
          <p:cNvSpPr txBox="1"/>
          <p:nvPr/>
        </p:nvSpPr>
        <p:spPr>
          <a:xfrm>
            <a:off x="4763135" y="4375150"/>
            <a:ext cx="7428865" cy="64897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lt"/>
              </a:rPr>
              <a:t>策略及回测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 </a:t>
            </a:r>
            <a:endParaRPr lang="en-US" altLang="zh-CN" sz="4000" b="1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719865" y="5207360"/>
            <a:ext cx="4752528" cy="0"/>
          </a:xfrm>
          <a:prstGeom prst="line">
            <a:avLst/>
          </a:prstGeom>
          <a:noFill/>
          <a:ln w="28575" cap="flat" cmpd="sng" algn="ctr">
            <a:solidFill>
              <a:schemeClr val="accent1">
                <a:lumMod val="10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5250253" y="2386575"/>
            <a:ext cx="13004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prstClr val="white"/>
                </a:solidFill>
                <a:latin typeface="Times New Roman" panose="02020603050405020304" pitchFamily="18" charset="0"/>
                <a:ea typeface="华文楷体" panose="02010600040101010101" charset="-122"/>
              </a:rPr>
              <a:t>03</a:t>
            </a:r>
            <a:endParaRPr lang="en-US" altLang="zh-CN" sz="8800" b="1" dirty="0">
              <a:solidFill>
                <a:prstClr val="white"/>
              </a:solidFill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361" y="116633"/>
            <a:ext cx="11521279" cy="693041"/>
            <a:chOff x="335361" y="116633"/>
            <a:chExt cx="11521279" cy="693041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chemeClr val="accent1">
                  <a:lumMod val="100000"/>
                </a:schemeClr>
              </a:solidFill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charset="-122"/>
                    <a:cs typeface="+mn-cs"/>
                  </a:rPr>
                  <a:t>3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  <a:cs typeface="+mn-cs"/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chemeClr val="accent1">
                    <a:lumMod val="10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lumMod val="100000"/>
                </a:schemeClr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100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10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467360" y="1282700"/>
                <a:ext cx="11389360" cy="5008880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08000" tIns="612000" rIns="108000" bIns="0" rtlCol="0" anchor="t"/>
              <a:lstStyle/>
              <a:p>
                <a:pPr marL="285750" indent="-285750" defTabSz="457200">
                  <a:lnSpc>
                    <a:spcPct val="120000"/>
                  </a:lnSpc>
                  <a:spcAft>
                    <a:spcPts val="1200"/>
                  </a:spcAft>
                  <a:buClr>
                    <a:srgbClr val="6B026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上涨幅度U</a:t>
                </a:r>
                <a:r>
                  <a:rPr lang="en-US" altLang="zh-CN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 : </a:t>
                </a:r>
                <a:r>
                  <a: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U(t) = max(Closet − Close t−1, 0)</a:t>
                </a:r>
                <a:endParaRPr lang="zh-CN" altLang="en-US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  <a:sym typeface="+mn-lt"/>
                </a:endParaRPr>
              </a:p>
              <a:p>
                <a:pPr marL="285750" indent="-285750" defTabSz="457200">
                  <a:lnSpc>
                    <a:spcPct val="120000"/>
                  </a:lnSpc>
                  <a:spcAft>
                    <a:spcPts val="1200"/>
                  </a:spcAft>
                  <a:buClr>
                    <a:srgbClr val="6B026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下跌幅度D</a:t>
                </a:r>
                <a:r>
                  <a:rPr lang="en-US" altLang="zh-CN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 : </a:t>
                </a:r>
                <a:r>
                  <a: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D(t) = max(Close t−1 − Close t, 0)</a:t>
                </a:r>
                <a:endParaRPr lang="zh-CN" altLang="en-US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  <a:sym typeface="+mn-lt"/>
                </a:endParaRPr>
              </a:p>
              <a:p>
                <a:pPr marL="285750" indent="-285750" defTabSz="457200">
                  <a:lnSpc>
                    <a:spcPct val="120000"/>
                  </a:lnSpc>
                  <a:spcAft>
                    <a:spcPts val="1200"/>
                  </a:spcAft>
                  <a:buClr>
                    <a:srgbClr val="6B026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相对强弱 RS（Relative Strength）</a:t>
                </a:r>
                <a:r>
                  <a:rPr lang="en-US" altLang="zh-CN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:  RS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</m:ctrlPr>
                      </m:fPr>
                      <m:num>
                        <m: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  <m:t>SMA(</m:t>
                        </m:r>
                        <m:r>
                          <m:rPr>
                            <m:sty m:val="p"/>
                          </m:rP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  <m:t>U</m:t>
                        </m:r>
                        <m: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  <m:t>, n)</m:t>
                        </m:r>
                      </m:num>
                      <m:den>
                        <m: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  <m:t>𝑆𝑀𝐴</m:t>
                        </m:r>
                        <m: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  <m:t>(</m:t>
                        </m:r>
                        <m: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  <m:t>𝐷</m:t>
                        </m:r>
                        <m: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zh-CN" altLang="en-US" sz="2000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Times New Roman" panose="02020603050405020304" pitchFamily="18" charset="0"/>
                            <a:ea typeface="华文楷体" panose="02010600040101010101" charset="-122"/>
                            <a:cs typeface="+mn-ea"/>
                            <a:sym typeface="+mn-lt"/>
                          </a:rPr>
                          <m:t>) </m:t>
                        </m:r>
                      </m:den>
                    </m:f>
                    <m:r>
                      <a:rPr lang="en-US" altLang="zh-CN" sz="2000" kern="0" dirty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Times New Roman" panose="02020603050405020304" pitchFamily="18" charset="0"/>
                        <a:ea typeface="华文楷体" panose="02010600040101010101" charset="-122"/>
                        <a:cs typeface="+mn-ea"/>
                        <a:sym typeface="+mn-lt"/>
                      </a:rPr>
                      <m:t>, </m:t>
                    </m:r>
                  </m:oMath>
                </a14:m>
                <a:r>
                  <a: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SMA(x, n)为x的周期为n的简单移动平均值</a:t>
                </a:r>
                <a:endParaRPr lang="zh-CN" altLang="en-US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  <a:sym typeface="+mn-lt"/>
                </a:endParaRPr>
              </a:p>
              <a:p>
                <a:pPr marL="285750" indent="-285750" defTabSz="457200">
                  <a:lnSpc>
                    <a:spcPct val="120000"/>
                  </a:lnSpc>
                  <a:spcAft>
                    <a:spcPts val="1200"/>
                  </a:spcAft>
                  <a:buClr>
                    <a:srgbClr val="6B026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RSI：RS归一化后，得到RSI，RSI = 100 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lt"/>
                          </a:rPr>
                        </m:ctrlPr>
                      </m:fPr>
                      <m:num>
                        <m:r>
                          <a:rPr lang="en-US" altLang="zh-CN" i="1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lt"/>
                          </a:rPr>
                          <m:t>RS</m:t>
                        </m:r>
                      </m:num>
                      <m:den>
                        <m:r>
                          <a:rPr lang="en-US" altLang="zh-CN" i="1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lt"/>
                          </a:rPr>
                          <m:t>1</m:t>
                        </m:r>
                        <m:r>
                          <a:rPr lang="en-US" altLang="zh-CN" i="1" kern="0" dirty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  <a:sym typeface="+mn-lt"/>
                          </a:rPr>
                          <m:t>+RS</m:t>
                        </m:r>
                      </m:den>
                    </m:f>
                  </m:oMath>
                </a14:m>
                <a:r>
                  <a: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imes New Roman" panose="02020603050405020304" pitchFamily="18" charset="0"/>
                    <a:ea typeface="华文楷体" panose="02010600040101010101" charset="-122"/>
                    <a:cs typeface="+mn-ea"/>
                    <a:sym typeface="+mn-lt"/>
                  </a:rPr>
                  <a:t> </a:t>
                </a:r>
                <a:endParaRPr lang="zh-CN" altLang="en-US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imes New Roman" panose="02020603050405020304" pitchFamily="18" charset="0"/>
                  <a:ea typeface="华文楷体" panose="02010600040101010101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60" y="1282700"/>
                <a:ext cx="11389360" cy="5008880"/>
              </a:xfrm>
              <a:prstGeom prst="rect">
                <a:avLst/>
              </a:prstGeom>
              <a:blipFill rotWithShape="1">
                <a:blip r:embed="rId1"/>
                <a:stretch>
                  <a:fillRect l="-201" t="-456" r="-663" b="-1509"/>
                </a:stretch>
              </a:blipFill>
              <a:ln w="6350" cap="flat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467995" y="4807585"/>
            <a:ext cx="11423015" cy="1483995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l" defTabSz="457200"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Times New Roman" panose="02020603050405020304" pitchFamily="18" charset="0"/>
                <a:ea typeface="华文楷体" panose="02010600040101010101" charset="-122"/>
                <a:cs typeface="+mn-ea"/>
                <a:sym typeface="+mn-lt"/>
              </a:rPr>
              <a:t>RSI衡量了过去n个周期内，平均上涨幅度相对于平均下跌幅度的大小，亦即过去n个周期内，多头相对于空头的力量强弱。RSI越大，表明过去一段时间多方越强势；RSI越小，表明过去一段时间空方越强势。 </a:t>
            </a:r>
            <a:endParaRPr lang="zh-CN" altLang="en-US" sz="2000" b="1" kern="0" dirty="0">
              <a:solidFill>
                <a:srgbClr val="FFFFFF"/>
              </a:solidFill>
              <a:latin typeface="Times New Roman" panose="02020603050405020304" pitchFamily="18" charset="0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21" name="L 形 20"/>
          <p:cNvSpPr/>
          <p:nvPr/>
        </p:nvSpPr>
        <p:spPr bwMode="auto">
          <a:xfrm rot="5400000">
            <a:off x="467360" y="1282990"/>
            <a:ext cx="628535" cy="628535"/>
          </a:xfrm>
          <a:prstGeom prst="corner">
            <a:avLst>
              <a:gd name="adj1" fmla="val 11572"/>
              <a:gd name="adj2" fmla="val 11638"/>
            </a:avLst>
          </a:prstGeom>
          <a:solidFill>
            <a:schemeClr val="accent1">
              <a:lumMod val="100000"/>
            </a:schemeClr>
          </a:solidFill>
          <a:ln>
            <a:solidFill>
              <a:schemeClr val="accent1">
                <a:lumMod val="10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buSzPct val="25000"/>
              <a:defRPr/>
            </a:pPr>
            <a:endParaRPr lang="en-US" b="1" kern="0" dirty="0">
              <a:solidFill>
                <a:srgbClr val="FFFFFF"/>
              </a:solidFill>
              <a:latin typeface="Arial" panose="020B0604020202020204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74420" y="211455"/>
            <a:ext cx="3264535" cy="490220"/>
            <a:chOff x="1692" y="333"/>
            <a:chExt cx="5141" cy="772"/>
          </a:xfrm>
        </p:grpSpPr>
        <p:sp>
          <p:nvSpPr>
            <p:cNvPr id="31" name="圆角矩形 6"/>
            <p:cNvSpPr/>
            <p:nvPr/>
          </p:nvSpPr>
          <p:spPr>
            <a:xfrm>
              <a:off x="1692" y="333"/>
              <a:ext cx="5004" cy="772"/>
            </a:xfrm>
            <a:prstGeom prst="roundRect">
              <a:avLst>
                <a:gd name="adj" fmla="val 37046"/>
              </a:avLst>
            </a:prstGeom>
            <a:gradFill flip="none" rotWithShape="1">
              <a:gsLst>
                <a:gs pos="53000">
                  <a:schemeClr val="accent1">
                    <a:lumMod val="100000"/>
                  </a:schemeClr>
                </a:gs>
                <a:gs pos="950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</a:gsLst>
              <a:lin ang="20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822" y="333"/>
              <a:ext cx="5011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A5353A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RSI</a:t>
              </a:r>
              <a:r>
                <a:rPr kumimoji="0" lang="zh-CN" alt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charset="-122"/>
                </a:rPr>
                <a:t>定义</a:t>
              </a:r>
              <a:endParaRPr kumimoji="0" lang="zh-CN" alt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9"/>
</p:tagLst>
</file>

<file path=ppt/tags/tag13.xml><?xml version="1.0" encoding="utf-8"?>
<p:tagLst xmlns:p="http://schemas.openxmlformats.org/presentationml/2006/main">
  <p:tag name="PA" val="v5.2.9"/>
</p:tagLst>
</file>

<file path=ppt/tags/tag14.xml><?xml version="1.0" encoding="utf-8"?>
<p:tagLst xmlns:p="http://schemas.openxmlformats.org/presentationml/2006/main">
  <p:tag name="PA" val="v5.2.9"/>
</p:tagLst>
</file>

<file path=ppt/tags/tag15.xml><?xml version="1.0" encoding="utf-8"?>
<p:tagLst xmlns:p="http://schemas.openxmlformats.org/presentationml/2006/main">
  <p:tag name="PA" val="v5.2.9"/>
</p:tagLst>
</file>

<file path=ppt/tags/tag16.xml><?xml version="1.0" encoding="utf-8"?>
<p:tagLst xmlns:p="http://schemas.openxmlformats.org/presentationml/2006/main">
  <p:tag name="PA" val="v5.2.9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KSO_WM_UNIT_TABLE_BEAUTIFY" val="smartTable{6f029081-225a-40d1-98a0-fc864555d470}"/>
</p:tagLst>
</file>

<file path=ppt/tags/tag33.xml><?xml version="1.0" encoding="utf-8"?>
<p:tagLst xmlns:p="http://schemas.openxmlformats.org/presentationml/2006/main">
  <p:tag name="KSO_WM_UNIT_TABLE_BEAUTIFY" val="smartTable{6f029081-225a-40d1-98a0-fc864555d470}"/>
  <p:tag name="TABLE_ENDDRAG_ORIGIN_RECT" val="626*214"/>
  <p:tag name="TABLE_ENDDRAG_RECT" val="146*193*626*214"/>
</p:tagLst>
</file>

<file path=ppt/tags/tag34.xml><?xml version="1.0" encoding="utf-8"?>
<p:tagLst xmlns:p="http://schemas.openxmlformats.org/presentationml/2006/main">
  <p:tag name="KSO_WM_UNIT_TABLE_BEAUTIFY" val="smartTable{59ec7e3c-a4ba-444a-9711-96d029cb33aa}"/>
  <p:tag name="TABLE_ENDDRAG_ORIGIN_RECT" val="288*281"/>
  <p:tag name="TABLE_ENDDRAG_RECT" val="144*123*288*281"/>
</p:tagLst>
</file>

<file path=ppt/tags/tag35.xml><?xml version="1.0" encoding="utf-8"?>
<p:tagLst xmlns:p="http://schemas.openxmlformats.org/presentationml/2006/main">
  <p:tag name="KSO_WM_UNIT_TABLE_BEAUTIFY" val="smartTable{2b8b8064-5c4f-41b2-9b2e-3eb5a2ae1ebc}"/>
  <p:tag name="TABLE_ENDDRAG_ORIGIN_RECT" val="378*342"/>
  <p:tag name="TABLE_ENDDRAG_RECT" val="471*113*379*342"/>
</p:tagLst>
</file>

<file path=ppt/tags/tag36.xml><?xml version="1.0" encoding="utf-8"?>
<p:tagLst xmlns:p="http://schemas.openxmlformats.org/presentationml/2006/main">
  <p:tag name="COMMONDATA" val="eyJoZGlkIjoiZDdjN2NjMDJjMDhlNTcyODdhZDcxZWMyYWM4YWYyMGQifQ=="/>
</p:tagLst>
</file>

<file path=ppt/tags/tag4.xml><?xml version="1.0" encoding="utf-8"?>
<p:tagLst xmlns:p="http://schemas.openxmlformats.org/presentationml/2006/main">
  <p:tag name="PA" val="v5.2.9"/>
</p:tagLst>
</file>

<file path=ppt/tags/tag5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7.xml><?xml version="1.0" encoding="utf-8"?>
<p:tagLst xmlns:p="http://schemas.openxmlformats.org/presentationml/2006/main">
  <p:tag name="PA" val="v5.2.9"/>
</p:tagLst>
</file>

<file path=ppt/tags/tag8.xml><?xml version="1.0" encoding="utf-8"?>
<p:tagLst xmlns:p="http://schemas.openxmlformats.org/presentationml/2006/main">
  <p:tag name="PA" val="v5.2.9"/>
</p:tagLst>
</file>

<file path=ppt/tags/tag9.xml><?xml version="1.0" encoding="utf-8"?>
<p:tagLst xmlns:p="http://schemas.openxmlformats.org/presentationml/2006/main">
  <p:tag name="PA" val="v5.2.9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A89"/>
      </a:accent1>
      <a:accent2>
        <a:srgbClr val="ED7D31"/>
      </a:accent2>
      <a:accent3>
        <a:srgbClr val="00A2E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B0261">
            <a:alpha val="82000"/>
          </a:srgbClr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 kern="0" dirty="0">
            <a:solidFill>
              <a:srgbClr val="FFFFFF"/>
            </a:solidFill>
            <a:latin typeface="Arial" panose="020B0604020202020204"/>
            <a:ea typeface="微软雅黑" panose="020B0503020204020204" charset="-122"/>
            <a:cs typeface="+mn-ea"/>
            <a:sym typeface="+mn-lt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A89"/>
      </a:accent1>
      <a:accent2>
        <a:srgbClr val="ED7D31"/>
      </a:accent2>
      <a:accent3>
        <a:srgbClr val="00A2E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B0261">
            <a:alpha val="82000"/>
          </a:srgbClr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 kern="0" dirty="0">
            <a:solidFill>
              <a:srgbClr val="FFFFFF"/>
            </a:solidFill>
            <a:latin typeface="Arial" panose="020B0604020202020204"/>
            <a:ea typeface="微软雅黑" panose="020B0503020204020204" charset="-122"/>
            <a:cs typeface="+mn-ea"/>
            <a:sym typeface="+mn-lt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13A89"/>
    </a:accent1>
    <a:accent2>
      <a:srgbClr val="ED7D31"/>
    </a:accent2>
    <a:accent3>
      <a:srgbClr val="00A2E9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3244</Words>
  <Application>WPS 文字</Application>
  <PresentationFormat>宽屏</PresentationFormat>
  <Paragraphs>566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67" baseType="lpstr">
      <vt:lpstr>Arial</vt:lpstr>
      <vt:lpstr>宋体</vt:lpstr>
      <vt:lpstr>Wingdings</vt:lpstr>
      <vt:lpstr>Arial</vt:lpstr>
      <vt:lpstr>微软雅黑</vt:lpstr>
      <vt:lpstr>汉仪旗黑</vt:lpstr>
      <vt:lpstr>华文行楷</vt:lpstr>
      <vt:lpstr>行楷-简</vt:lpstr>
      <vt:lpstr>Times New Roman</vt:lpstr>
      <vt:lpstr>SimHei</vt:lpstr>
      <vt:lpstr>微软雅黑 Light</vt:lpstr>
      <vt:lpstr>Impact</vt:lpstr>
      <vt:lpstr>Arial Black</vt:lpstr>
      <vt:lpstr>Calibri</vt:lpstr>
      <vt:lpstr>Helvetica Neue</vt:lpstr>
      <vt:lpstr>阿里巴巴普惠体 M</vt:lpstr>
      <vt:lpstr>阿里巴巴普惠体 R</vt:lpstr>
      <vt:lpstr>阿里巴巴普惠体 H</vt:lpstr>
      <vt:lpstr>Calibri</vt:lpstr>
      <vt:lpstr>Arial Narrow</vt:lpstr>
      <vt:lpstr>Segoe UI Semibold</vt:lpstr>
      <vt:lpstr>汉仪书宋二KW</vt:lpstr>
      <vt:lpstr>等线</vt:lpstr>
      <vt:lpstr>汉仪中黑KW</vt:lpstr>
      <vt:lpstr>宋体</vt:lpstr>
      <vt:lpstr>Arial Unicode MS</vt:lpstr>
      <vt:lpstr>Corbel</vt:lpstr>
      <vt:lpstr>苹方-简</vt:lpstr>
      <vt:lpstr>华文楷体</vt:lpstr>
      <vt:lpstr>等线 Light</vt:lpstr>
      <vt:lpstr>汉仪中等线KW</vt:lpstr>
      <vt:lpstr>Thonburi</vt:lpstr>
      <vt:lpstr>微软雅黑</vt:lpstr>
      <vt:lpstr>微软雅黑 Light</vt:lpstr>
      <vt:lpstr>等线</vt:lpstr>
      <vt:lpstr>阿里巴巴普惠体 H</vt:lpstr>
      <vt:lpstr>阿里巴巴普惠体 M</vt:lpstr>
      <vt:lpstr>阿里巴巴普惠体 R</vt:lpstr>
      <vt:lpstr>Times New Roman Regular</vt:lpstr>
      <vt:lpstr>DejaVu Math TeX Gyre</vt:lpstr>
      <vt:lpstr>Times New Roman Italic</vt:lpstr>
      <vt:lpstr>BatangChe</vt:lpstr>
      <vt:lpstr>Apple SD Gothic Neo</vt:lpstr>
      <vt:lpstr>STIX Two Math</vt:lpstr>
      <vt:lpstr>宋体</vt:lpstr>
      <vt:lpstr>Optima Regular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方陈飞扬</cp:lastModifiedBy>
  <cp:revision>85</cp:revision>
  <dcterms:created xsi:type="dcterms:W3CDTF">2025-04-25T08:14:33Z</dcterms:created>
  <dcterms:modified xsi:type="dcterms:W3CDTF">2025-04-25T08:14:33Z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2C5E90D863F84D0AAF4E1ED90F827BC1_12</vt:lpwstr>
  </property>
  <property fmtid="{D5CDD505-2E9C-101B-9397-08002B2CF9AE}" pid="3" name="KSOProductBuildVer">
    <vt:lpwstr>2052-5.2.0.7734</vt:lpwstr>
  </property>
</Properties>
</file>